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5" r:id="rId3"/>
    <p:sldId id="273" r:id="rId4"/>
    <p:sldId id="257" r:id="rId5"/>
    <p:sldId id="308" r:id="rId6"/>
    <p:sldId id="309" r:id="rId7"/>
    <p:sldId id="323" r:id="rId8"/>
    <p:sldId id="324" r:id="rId9"/>
    <p:sldId id="311" r:id="rId10"/>
    <p:sldId id="310" r:id="rId11"/>
    <p:sldId id="321" r:id="rId12"/>
    <p:sldId id="322" r:id="rId13"/>
    <p:sldId id="312" r:id="rId14"/>
    <p:sldId id="346" r:id="rId15"/>
    <p:sldId id="315" r:id="rId16"/>
    <p:sldId id="326" r:id="rId17"/>
    <p:sldId id="327" r:id="rId18"/>
    <p:sldId id="314" r:id="rId19"/>
    <p:sldId id="329" r:id="rId20"/>
    <p:sldId id="330" r:id="rId21"/>
    <p:sldId id="331" r:id="rId22"/>
    <p:sldId id="344" r:id="rId23"/>
    <p:sldId id="316" r:id="rId24"/>
    <p:sldId id="345" r:id="rId25"/>
    <p:sldId id="332" r:id="rId26"/>
    <p:sldId id="333" r:id="rId27"/>
    <p:sldId id="334" r:id="rId28"/>
    <p:sldId id="317" r:id="rId29"/>
    <p:sldId id="318" r:id="rId30"/>
    <p:sldId id="335" r:id="rId31"/>
    <p:sldId id="31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93" autoAdjust="0"/>
    <p:restoredTop sz="94660"/>
  </p:normalViewPr>
  <p:slideViewPr>
    <p:cSldViewPr snapToGrid="0">
      <p:cViewPr varScale="1">
        <p:scale>
          <a:sx n="89" d="100"/>
          <a:sy n="89" d="100"/>
        </p:scale>
        <p:origin x="490"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10/30/2021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393046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10/30/2021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43503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10/30/2021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174983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65A05C-087B-43EA-BC72-1671AB1CCC49}" type="datetimeFigureOut">
              <a:rPr lang="en-US" smtClean="0"/>
              <a:t>10/30/2021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25395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65A05C-087B-43EA-BC72-1671AB1CCC49}" type="datetimeFigureOut">
              <a:rPr lang="en-US" smtClean="0"/>
              <a:t>10/30/2021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3787502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65A05C-087B-43EA-BC72-1671AB1CCC49}" type="datetimeFigureOut">
              <a:rPr lang="en-US" smtClean="0"/>
              <a:t>10/30/2021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64213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65A05C-087B-43EA-BC72-1671AB1CCC49}" type="datetimeFigureOut">
              <a:rPr lang="en-US" smtClean="0"/>
              <a:t>10/30/2021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9140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765A05C-087B-43EA-BC72-1671AB1CCC49}" type="datetimeFigureOut">
              <a:rPr lang="en-US" smtClean="0"/>
              <a:t>10/30/2021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609916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65A05C-087B-43EA-BC72-1671AB1CCC49}" type="datetimeFigureOut">
              <a:rPr lang="en-US" smtClean="0"/>
              <a:t>10/30/2021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249942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65A05C-087B-43EA-BC72-1671AB1CCC49}" type="datetimeFigureOut">
              <a:rPr lang="en-US" smtClean="0"/>
              <a:t>10/30/2021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2727108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65A05C-087B-43EA-BC72-1671AB1CCC49}" type="datetimeFigureOut">
              <a:rPr lang="en-US" smtClean="0"/>
              <a:t>10/30/2021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80CF2-8FDD-47B2-8B3C-599429954893}" type="slidenum">
              <a:rPr lang="en-US" smtClean="0"/>
              <a:t>‹#›</a:t>
            </a:fld>
            <a:endParaRPr lang="en-US"/>
          </a:p>
        </p:txBody>
      </p:sp>
    </p:spTree>
    <p:extLst>
      <p:ext uri="{BB962C8B-B14F-4D97-AF65-F5344CB8AC3E}">
        <p14:creationId xmlns:p14="http://schemas.microsoft.com/office/powerpoint/2010/main" val="3881492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65A05C-087B-43EA-BC72-1671AB1CCC49}" type="datetimeFigureOut">
              <a:rPr lang="en-US" smtClean="0"/>
              <a:t>10/30/2021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80CF2-8FDD-47B2-8B3C-599429954893}" type="slidenum">
              <a:rPr lang="en-US" smtClean="0"/>
              <a:t>‹#›</a:t>
            </a:fld>
            <a:endParaRPr lang="en-US"/>
          </a:p>
        </p:txBody>
      </p:sp>
    </p:spTree>
    <p:extLst>
      <p:ext uri="{BB962C8B-B14F-4D97-AF65-F5344CB8AC3E}">
        <p14:creationId xmlns:p14="http://schemas.microsoft.com/office/powerpoint/2010/main" val="1600441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D:\VM\SFND\SensorFusion_ND\content\SF_ND\Sensor%20Fusion%20v1.0.0\Part%2003-Module%2001-Lesson%2004_Tracking%20Image%20Features\01.%20Intensity%20Gradient%20and%20Filtering.html" TargetMode="Externa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file:///D:\VM\SFND\SensorFusion_ND\content\SF_ND\Sensor%20Fusion%20v1.0.0\Part%2003-Module%2001-Lesson%2004_Tracking%20Image%20Features\01.%20Intensity%20Gradient%20and%20Filtering.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file:///D:\VM\SFND\SensorFusion_ND\content\SF_ND\Sensor%20Fusion%20v1.0.0\Part%2003-Module%2001-Lesson%2004_Tracking%20Image%20Features\01.%20Intensity%20Gradient%20and%20Filtering.html"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2.%20Haris%20Corner%20Detection.html"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file:///D:\VM\SFND\SensorFusion_ND\content\SF_ND\Sensor%20Fusion%20v1.0.0\Part%2003-Module%2001-Lesson%2004_Tracking%20Image%20Features\03.%20Overview%20of%20Popular%20Keypoint%20Detectors.html"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file:///D:\VM\SFND\SensorFusion_ND\content\SF_ND\Sensor%20Fusion%20v1.0.0\Part%2003-Module%2001-Lesson%2004_Tracking%20Image%20Features\03.%20Overview%20of%20Popular%20Keypoint%20Detectors.html" TargetMode="Externa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3.%20Overview%20of%20Popular%20Keypoint%20Detectors.html"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hyperlink" Target="file:///D:\VM\SFND\SensorFusion_ND\content\SF_ND\Sensor%20Fusion%20v1.0.0\Part%2003-Module%2001-Lesson%2004_Tracking%20Image%20Features\04.%20Gradient-based%20vs.%20Binary%20Descriptors.html"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file:///D:\VM\SFND\SensorFusion_ND\content\SF_ND\Sensor%20Fusion%20v1.0.0\Part%2003-Module%2001-Lesson%2004_Tracking%20Image%20Features\05.%20Descriptor%20Matching.html" TargetMode="Externa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file:///D:\VM\SFND\SensorFusion_ND\content\SF_ND\Sensor%20Fusion%20v1.0.0\Part%2003-Module%2001-Lesson%2004_Tracking%20Image%20Features\05.%20Descriptor%20Matching.html"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944587"/>
          </a:xfrm>
        </p:spPr>
        <p:txBody>
          <a:bodyPr>
            <a:normAutofit/>
          </a:bodyPr>
          <a:lstStyle/>
          <a:p>
            <a:r>
              <a:rPr lang="en-US" dirty="0" smtClean="0"/>
              <a:t>Lidar Project Feedback</a:t>
            </a:r>
            <a:br>
              <a:rPr lang="en-US" dirty="0" smtClean="0"/>
            </a:br>
            <a:r>
              <a:rPr lang="en-US" dirty="0" smtClean="0"/>
              <a:t/>
            </a:r>
            <a:br>
              <a:rPr lang="en-US" dirty="0" smtClean="0"/>
            </a:br>
            <a:r>
              <a:rPr lang="en-US" sz="4000" dirty="0"/>
              <a:t>Same </a:t>
            </a:r>
            <a:r>
              <a:rPr lang="en-US" sz="4000" dirty="0" smtClean="0"/>
              <a:t>team in </a:t>
            </a:r>
            <a:br>
              <a:rPr lang="en-US" sz="4000" dirty="0" smtClean="0"/>
            </a:br>
            <a:r>
              <a:rPr lang="en-US" sz="4000" dirty="0" smtClean="0"/>
              <a:t>Following </a:t>
            </a:r>
            <a:r>
              <a:rPr lang="en-US" sz="4000" dirty="0"/>
              <a:t>Assignments </a:t>
            </a:r>
            <a:r>
              <a:rPr lang="en-US" sz="4000" dirty="0" smtClean="0"/>
              <a:t> </a:t>
            </a:r>
            <a:endParaRPr lang="en-US" sz="4000" dirty="0"/>
          </a:p>
        </p:txBody>
      </p:sp>
    </p:spTree>
    <p:extLst>
      <p:ext uri="{BB962C8B-B14F-4D97-AF65-F5344CB8AC3E}">
        <p14:creationId xmlns:p14="http://schemas.microsoft.com/office/powerpoint/2010/main" val="1931237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01. Intensity Gradient and </a:t>
            </a:r>
            <a:r>
              <a:rPr lang="en-US" dirty="0" smtClean="0">
                <a:hlinkClick r:id="rId2" action="ppaction://hlinkfile"/>
              </a:rPr>
              <a:t>Filtering</a:t>
            </a:r>
            <a:endParaRPr lang="en-US" dirty="0"/>
          </a:p>
        </p:txBody>
      </p:sp>
      <p:pic>
        <p:nvPicPr>
          <p:cNvPr id="3" name="Picture 2"/>
          <p:cNvPicPr>
            <a:picLocks noChangeAspect="1"/>
          </p:cNvPicPr>
          <p:nvPr/>
        </p:nvPicPr>
        <p:blipFill>
          <a:blip r:embed="rId3"/>
          <a:stretch>
            <a:fillRect/>
          </a:stretch>
        </p:blipFill>
        <p:spPr>
          <a:xfrm>
            <a:off x="276045" y="1061048"/>
            <a:ext cx="5831457" cy="4052963"/>
          </a:xfrm>
          <a:prstGeom prst="rect">
            <a:avLst/>
          </a:prstGeom>
        </p:spPr>
      </p:pic>
      <p:grpSp>
        <p:nvGrpSpPr>
          <p:cNvPr id="6" name="Group 5"/>
          <p:cNvGrpSpPr/>
          <p:nvPr/>
        </p:nvGrpSpPr>
        <p:grpSpPr>
          <a:xfrm>
            <a:off x="6547449" y="1578633"/>
            <a:ext cx="5573737" cy="5304730"/>
            <a:chOff x="6547449" y="1578633"/>
            <a:chExt cx="5573737" cy="5304730"/>
          </a:xfrm>
        </p:grpSpPr>
        <p:pic>
          <p:nvPicPr>
            <p:cNvPr id="5" name="Picture 4"/>
            <p:cNvPicPr>
              <a:picLocks noChangeAspect="1"/>
            </p:cNvPicPr>
            <p:nvPr/>
          </p:nvPicPr>
          <p:blipFill>
            <a:blip r:embed="rId4"/>
            <a:stretch>
              <a:fillRect/>
            </a:stretch>
          </p:blipFill>
          <p:spPr>
            <a:xfrm>
              <a:off x="6590628" y="3968151"/>
              <a:ext cx="5503606" cy="2915212"/>
            </a:xfrm>
            <a:prstGeom prst="rect">
              <a:avLst/>
            </a:prstGeom>
          </p:spPr>
        </p:pic>
        <p:pic>
          <p:nvPicPr>
            <p:cNvPr id="4" name="Picture 3"/>
            <p:cNvPicPr>
              <a:picLocks noChangeAspect="1"/>
            </p:cNvPicPr>
            <p:nvPr/>
          </p:nvPicPr>
          <p:blipFill rotWithShape="1">
            <a:blip r:embed="rId5"/>
            <a:srcRect b="42773"/>
            <a:stretch/>
          </p:blipFill>
          <p:spPr>
            <a:xfrm>
              <a:off x="6547449" y="1578633"/>
              <a:ext cx="5573737" cy="2527541"/>
            </a:xfrm>
            <a:prstGeom prst="rect">
              <a:avLst/>
            </a:prstGeom>
          </p:spPr>
        </p:pic>
      </p:grpSp>
      <p:pic>
        <p:nvPicPr>
          <p:cNvPr id="7" name="Picture 6"/>
          <p:cNvPicPr>
            <a:picLocks noChangeAspect="1"/>
          </p:cNvPicPr>
          <p:nvPr/>
        </p:nvPicPr>
        <p:blipFill>
          <a:blip r:embed="rId6"/>
          <a:stretch>
            <a:fillRect/>
          </a:stretch>
        </p:blipFill>
        <p:spPr>
          <a:xfrm>
            <a:off x="173517" y="5114010"/>
            <a:ext cx="6050884" cy="1743989"/>
          </a:xfrm>
          <a:prstGeom prst="rect">
            <a:avLst/>
          </a:prstGeom>
        </p:spPr>
      </p:pic>
    </p:spTree>
    <p:extLst>
      <p:ext uri="{BB962C8B-B14F-4D97-AF65-F5344CB8AC3E}">
        <p14:creationId xmlns:p14="http://schemas.microsoft.com/office/powerpoint/2010/main" val="194412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01. Intensity Gradient and </a:t>
            </a:r>
            <a:r>
              <a:rPr lang="en-US" dirty="0" smtClean="0">
                <a:hlinkClick r:id="rId2" action="ppaction://hlinkfile"/>
              </a:rPr>
              <a:t>Filtering</a:t>
            </a:r>
            <a:endParaRPr lang="en-US" dirty="0"/>
          </a:p>
        </p:txBody>
      </p:sp>
      <p:pic>
        <p:nvPicPr>
          <p:cNvPr id="5" name="Picture 4"/>
          <p:cNvPicPr>
            <a:picLocks noChangeAspect="1"/>
          </p:cNvPicPr>
          <p:nvPr/>
        </p:nvPicPr>
        <p:blipFill>
          <a:blip r:embed="rId3"/>
          <a:stretch>
            <a:fillRect/>
          </a:stretch>
        </p:blipFill>
        <p:spPr>
          <a:xfrm>
            <a:off x="1038224" y="3347483"/>
            <a:ext cx="9477375" cy="3400425"/>
          </a:xfrm>
          <a:prstGeom prst="rect">
            <a:avLst/>
          </a:prstGeom>
        </p:spPr>
      </p:pic>
      <p:sp>
        <p:nvSpPr>
          <p:cNvPr id="6" name="Title 1"/>
          <p:cNvSpPr txBox="1">
            <a:spLocks/>
          </p:cNvSpPr>
          <p:nvPr/>
        </p:nvSpPr>
        <p:spPr>
          <a:xfrm>
            <a:off x="273171" y="959883"/>
            <a:ext cx="9144000"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smtClean="0"/>
              <a:t>Code</a:t>
            </a:r>
            <a:br>
              <a:rPr lang="en-US" sz="6600" b="1" dirty="0" smtClean="0"/>
            </a:br>
            <a:r>
              <a:rPr lang="en-US" sz="3200" b="1" dirty="0" smtClean="0">
                <a:solidFill>
                  <a:srgbClr val="FF0000"/>
                </a:solidFill>
              </a:rPr>
              <a:t>magnitude_sobel.cpp</a:t>
            </a:r>
            <a:endParaRPr lang="en-US" sz="6600" b="1" dirty="0">
              <a:solidFill>
                <a:srgbClr val="FF0000"/>
              </a:solidFill>
            </a:endParaRPr>
          </a:p>
        </p:txBody>
      </p:sp>
    </p:spTree>
    <p:extLst>
      <p:ext uri="{BB962C8B-B14F-4D97-AF65-F5344CB8AC3E}">
        <p14:creationId xmlns:p14="http://schemas.microsoft.com/office/powerpoint/2010/main" val="184543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01. Intensity Gradient and </a:t>
            </a:r>
            <a:r>
              <a:rPr lang="en-US" dirty="0" smtClean="0">
                <a:hlinkClick r:id="rId2" action="ppaction://hlinkfile"/>
              </a:rPr>
              <a:t>Filtering</a:t>
            </a:r>
            <a:endParaRPr lang="en-US" dirty="0"/>
          </a:p>
        </p:txBody>
      </p:sp>
      <p:pic>
        <p:nvPicPr>
          <p:cNvPr id="3" name="Picture 2"/>
          <p:cNvPicPr>
            <a:picLocks noChangeAspect="1"/>
          </p:cNvPicPr>
          <p:nvPr/>
        </p:nvPicPr>
        <p:blipFill>
          <a:blip r:embed="rId3"/>
          <a:stretch>
            <a:fillRect/>
          </a:stretch>
        </p:blipFill>
        <p:spPr>
          <a:xfrm>
            <a:off x="117428" y="1325563"/>
            <a:ext cx="12074572" cy="4169463"/>
          </a:xfrm>
          <a:prstGeom prst="rect">
            <a:avLst/>
          </a:prstGeom>
        </p:spPr>
      </p:pic>
    </p:spTree>
    <p:extLst>
      <p:ext uri="{BB962C8B-B14F-4D97-AF65-F5344CB8AC3E}">
        <p14:creationId xmlns:p14="http://schemas.microsoft.com/office/powerpoint/2010/main" val="505529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02. </a:t>
            </a:r>
            <a:r>
              <a:rPr lang="en-US" dirty="0" smtClean="0">
                <a:hlinkClick r:id="rId2" action="ppaction://hlinkfile"/>
              </a:rPr>
              <a:t>Harris </a:t>
            </a:r>
            <a:r>
              <a:rPr lang="en-US" dirty="0">
                <a:hlinkClick r:id="rId2" action="ppaction://hlinkfile"/>
              </a:rPr>
              <a:t>Corner Detection</a:t>
            </a:r>
            <a:endParaRPr lang="en-US" dirty="0"/>
          </a:p>
        </p:txBody>
      </p:sp>
      <p:sp>
        <p:nvSpPr>
          <p:cNvPr id="3" name="TextBox 2"/>
          <p:cNvSpPr txBox="1"/>
          <p:nvPr/>
        </p:nvSpPr>
        <p:spPr>
          <a:xfrm>
            <a:off x="343949" y="1325563"/>
            <a:ext cx="11224469" cy="646331"/>
          </a:xfrm>
          <a:prstGeom prst="rect">
            <a:avLst/>
          </a:prstGeom>
          <a:noFill/>
        </p:spPr>
        <p:txBody>
          <a:bodyPr wrap="square" rtlCol="0">
            <a:spAutoFit/>
          </a:bodyPr>
          <a:lstStyle/>
          <a:p>
            <a:r>
              <a:rPr lang="en-US" dirty="0"/>
              <a:t>A red arrow indicates that no unique position can be found in this direction. The green arrow expresses the opposite. As can be seen, the corner is the only local structure that can be assigned a unique coordinate in x and y.</a:t>
            </a:r>
          </a:p>
        </p:txBody>
      </p:sp>
      <p:pic>
        <p:nvPicPr>
          <p:cNvPr id="4" name="Picture 3"/>
          <p:cNvPicPr>
            <a:picLocks noChangeAspect="1"/>
          </p:cNvPicPr>
          <p:nvPr/>
        </p:nvPicPr>
        <p:blipFill>
          <a:blip r:embed="rId3"/>
          <a:stretch>
            <a:fillRect/>
          </a:stretch>
        </p:blipFill>
        <p:spPr>
          <a:xfrm>
            <a:off x="1651059" y="2054603"/>
            <a:ext cx="8256340" cy="3287593"/>
          </a:xfrm>
          <a:prstGeom prst="rect">
            <a:avLst/>
          </a:prstGeom>
        </p:spPr>
      </p:pic>
      <p:pic>
        <p:nvPicPr>
          <p:cNvPr id="6" name="Picture 5"/>
          <p:cNvPicPr>
            <a:picLocks noChangeAspect="1"/>
          </p:cNvPicPr>
          <p:nvPr/>
        </p:nvPicPr>
        <p:blipFill>
          <a:blip r:embed="rId4"/>
          <a:stretch>
            <a:fillRect/>
          </a:stretch>
        </p:blipFill>
        <p:spPr>
          <a:xfrm>
            <a:off x="2790825" y="5514339"/>
            <a:ext cx="4933950" cy="1047750"/>
          </a:xfrm>
          <a:prstGeom prst="rect">
            <a:avLst/>
          </a:prstGeom>
        </p:spPr>
      </p:pic>
    </p:spTree>
    <p:extLst>
      <p:ext uri="{BB962C8B-B14F-4D97-AF65-F5344CB8AC3E}">
        <p14:creationId xmlns:p14="http://schemas.microsoft.com/office/powerpoint/2010/main" val="206322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02. </a:t>
            </a:r>
            <a:r>
              <a:rPr lang="en-US" dirty="0" smtClean="0">
                <a:hlinkClick r:id="rId2" action="ppaction://hlinkfile"/>
              </a:rPr>
              <a:t>Harris </a:t>
            </a:r>
            <a:r>
              <a:rPr lang="en-US" dirty="0">
                <a:hlinkClick r:id="rId2" action="ppaction://hlinkfile"/>
              </a:rPr>
              <a:t>Corner Detection</a:t>
            </a:r>
            <a:endParaRPr lang="en-US" dirty="0"/>
          </a:p>
        </p:txBody>
      </p:sp>
      <p:pic>
        <p:nvPicPr>
          <p:cNvPr id="6" name="Picture 5"/>
          <p:cNvPicPr>
            <a:picLocks noChangeAspect="1"/>
          </p:cNvPicPr>
          <p:nvPr/>
        </p:nvPicPr>
        <p:blipFill>
          <a:blip r:embed="rId3"/>
          <a:stretch>
            <a:fillRect/>
          </a:stretch>
        </p:blipFill>
        <p:spPr>
          <a:xfrm>
            <a:off x="310850" y="2300640"/>
            <a:ext cx="4391025" cy="1657350"/>
          </a:xfrm>
          <a:prstGeom prst="rect">
            <a:avLst/>
          </a:prstGeom>
        </p:spPr>
      </p:pic>
      <p:pic>
        <p:nvPicPr>
          <p:cNvPr id="2050" name="Picture 2" descr="https://video.udacity-data.com/topher/2020/September/5f5b839d_9/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8147" y="230912"/>
            <a:ext cx="4096140" cy="40777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video.udacity-data.com/topher/2020/September/5f5b83c0_10/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0" y="3957990"/>
            <a:ext cx="6711052" cy="11235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323850" y="1252890"/>
            <a:ext cx="4933950" cy="1047750"/>
          </a:xfrm>
          <a:prstGeom prst="rect">
            <a:avLst/>
          </a:prstGeom>
        </p:spPr>
      </p:pic>
      <p:pic>
        <p:nvPicPr>
          <p:cNvPr id="2054" name="Picture 6" descr="https://video.udacity-data.com/topher/2020/September/5f5b83fb_12/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8147" y="4308684"/>
            <a:ext cx="3860857" cy="238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13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9276" y="2028136"/>
            <a:ext cx="9144000" cy="2387600"/>
          </a:xfrm>
        </p:spPr>
        <p:txBody>
          <a:bodyPr>
            <a:noAutofit/>
          </a:bodyPr>
          <a:lstStyle/>
          <a:p>
            <a:r>
              <a:rPr lang="en-US" sz="11500" b="1" dirty="0" smtClean="0"/>
              <a:t>Code</a:t>
            </a:r>
            <a:br>
              <a:rPr lang="en-US" sz="11500" b="1" dirty="0" smtClean="0"/>
            </a:br>
            <a:r>
              <a:rPr lang="en-US" sz="4800" b="1" dirty="0" smtClean="0">
                <a:solidFill>
                  <a:srgbClr val="FF0000"/>
                </a:solidFill>
              </a:rPr>
              <a:t>cornerness_harris.cpp</a:t>
            </a:r>
            <a:endParaRPr lang="en-US" sz="11500" b="1" dirty="0">
              <a:solidFill>
                <a:srgbClr val="FF0000"/>
              </a:solidFill>
            </a:endParaRPr>
          </a:p>
        </p:txBody>
      </p:sp>
    </p:spTree>
    <p:extLst>
      <p:ext uri="{BB962C8B-B14F-4D97-AF65-F5344CB8AC3E}">
        <p14:creationId xmlns:p14="http://schemas.microsoft.com/office/powerpoint/2010/main" val="355207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02. </a:t>
            </a:r>
            <a:r>
              <a:rPr lang="en-US" dirty="0" err="1">
                <a:hlinkClick r:id="rId2" action="ppaction://hlinkfile"/>
              </a:rPr>
              <a:t>Haris</a:t>
            </a:r>
            <a:r>
              <a:rPr lang="en-US" dirty="0">
                <a:hlinkClick r:id="rId2" action="ppaction://hlinkfile"/>
              </a:rPr>
              <a:t> Corner Detection</a:t>
            </a:r>
            <a:endParaRPr lang="en-US" dirty="0"/>
          </a:p>
        </p:txBody>
      </p:sp>
      <p:pic>
        <p:nvPicPr>
          <p:cNvPr id="7" name="Picture 6"/>
          <p:cNvPicPr>
            <a:picLocks noChangeAspect="1"/>
          </p:cNvPicPr>
          <p:nvPr/>
        </p:nvPicPr>
        <p:blipFill>
          <a:blip r:embed="rId3"/>
          <a:stretch>
            <a:fillRect/>
          </a:stretch>
        </p:blipFill>
        <p:spPr>
          <a:xfrm>
            <a:off x="296237" y="1632488"/>
            <a:ext cx="8159866" cy="2529227"/>
          </a:xfrm>
          <a:prstGeom prst="rect">
            <a:avLst/>
          </a:prstGeom>
        </p:spPr>
      </p:pic>
      <p:sp>
        <p:nvSpPr>
          <p:cNvPr id="8" name="TextBox 7"/>
          <p:cNvSpPr txBox="1"/>
          <p:nvPr/>
        </p:nvSpPr>
        <p:spPr>
          <a:xfrm>
            <a:off x="536894" y="1241571"/>
            <a:ext cx="3649211" cy="369332"/>
          </a:xfrm>
          <a:prstGeom prst="rect">
            <a:avLst/>
          </a:prstGeom>
          <a:noFill/>
        </p:spPr>
        <p:txBody>
          <a:bodyPr wrap="square" rtlCol="0">
            <a:spAutoFit/>
          </a:bodyPr>
          <a:lstStyle/>
          <a:p>
            <a:r>
              <a:rPr lang="en-US" b="1" dirty="0" smtClean="0"/>
              <a:t>Harris Corner Detection result</a:t>
            </a:r>
            <a:endParaRPr lang="en-US" b="1" dirty="0"/>
          </a:p>
        </p:txBody>
      </p:sp>
      <p:pic>
        <p:nvPicPr>
          <p:cNvPr id="9" name="Picture 8"/>
          <p:cNvPicPr>
            <a:picLocks noChangeAspect="1"/>
          </p:cNvPicPr>
          <p:nvPr/>
        </p:nvPicPr>
        <p:blipFill>
          <a:blip r:embed="rId4"/>
          <a:stretch>
            <a:fillRect/>
          </a:stretch>
        </p:blipFill>
        <p:spPr>
          <a:xfrm>
            <a:off x="296237" y="4337108"/>
            <a:ext cx="8153380" cy="2520892"/>
          </a:xfrm>
          <a:prstGeom prst="rect">
            <a:avLst/>
          </a:prstGeom>
        </p:spPr>
      </p:pic>
      <p:sp>
        <p:nvSpPr>
          <p:cNvPr id="10" name="Curved Left Arrow 9"/>
          <p:cNvSpPr/>
          <p:nvPr/>
        </p:nvSpPr>
        <p:spPr>
          <a:xfrm>
            <a:off x="8741328" y="2130804"/>
            <a:ext cx="2684478" cy="433710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9443906" y="3690777"/>
            <a:ext cx="2143387" cy="646331"/>
          </a:xfrm>
          <a:prstGeom prst="rect">
            <a:avLst/>
          </a:prstGeom>
          <a:noFill/>
        </p:spPr>
        <p:txBody>
          <a:bodyPr wrap="square" rtlCol="0">
            <a:spAutoFit/>
          </a:bodyPr>
          <a:lstStyle/>
          <a:p>
            <a:r>
              <a:rPr lang="en-US" dirty="0" smtClean="0"/>
              <a:t>Non Maximum Suppression</a:t>
            </a:r>
            <a:endParaRPr lang="en-US" dirty="0"/>
          </a:p>
        </p:txBody>
      </p:sp>
    </p:spTree>
    <p:extLst>
      <p:ext uri="{BB962C8B-B14F-4D97-AF65-F5344CB8AC3E}">
        <p14:creationId xmlns:p14="http://schemas.microsoft.com/office/powerpoint/2010/main" val="3913215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hlinkClick r:id="rId2" action="ppaction://hlinkfile"/>
              </a:rPr>
              <a:t>02. </a:t>
            </a:r>
            <a:r>
              <a:rPr lang="en-US" dirty="0" err="1" smtClean="0">
                <a:hlinkClick r:id="rId2" action="ppaction://hlinkfile"/>
              </a:rPr>
              <a:t>Haris</a:t>
            </a:r>
            <a:r>
              <a:rPr lang="en-US" dirty="0" smtClean="0">
                <a:hlinkClick r:id="rId2" action="ppaction://hlinkfile"/>
              </a:rPr>
              <a:t> Corner Detection</a:t>
            </a:r>
            <a:endParaRPr lang="en-US" dirty="0"/>
          </a:p>
        </p:txBody>
      </p:sp>
      <p:sp>
        <p:nvSpPr>
          <p:cNvPr id="8" name="TextBox 7"/>
          <p:cNvSpPr txBox="1"/>
          <p:nvPr/>
        </p:nvSpPr>
        <p:spPr>
          <a:xfrm>
            <a:off x="536894" y="1241571"/>
            <a:ext cx="10997968" cy="4478149"/>
          </a:xfrm>
          <a:prstGeom prst="rect">
            <a:avLst/>
          </a:prstGeom>
          <a:noFill/>
        </p:spPr>
        <p:txBody>
          <a:bodyPr wrap="square" rtlCol="0">
            <a:spAutoFit/>
          </a:bodyPr>
          <a:lstStyle/>
          <a:p>
            <a:pPr>
              <a:lnSpc>
                <a:spcPct val="150000"/>
              </a:lnSpc>
            </a:pPr>
            <a:r>
              <a:rPr lang="en-US" sz="2800" b="1" dirty="0" smtClean="0"/>
              <a:t>Non Maximum Suppression</a:t>
            </a:r>
          </a:p>
          <a:p>
            <a:pPr>
              <a:lnSpc>
                <a:spcPct val="150000"/>
              </a:lnSpc>
            </a:pPr>
            <a:r>
              <a:rPr lang="en-US" dirty="0" smtClean="0"/>
              <a:t>The </a:t>
            </a:r>
            <a:r>
              <a:rPr lang="en-US" dirty="0"/>
              <a:t>idea is to reduce the intensities (e.g. corner response) in a local neighborhood in such a way that only the strongest response remains. </a:t>
            </a:r>
            <a:endParaRPr lang="en-US" dirty="0" smtClean="0"/>
          </a:p>
          <a:p>
            <a:pPr marL="800100" lvl="1" indent="-342900" fontAlgn="base">
              <a:lnSpc>
                <a:spcPct val="150000"/>
              </a:lnSpc>
              <a:buFont typeface="+mj-lt"/>
              <a:buAutoNum type="arabicPeriod"/>
            </a:pPr>
            <a:r>
              <a:rPr lang="en-US" dirty="0"/>
              <a:t>Define the size of the local neighborhood (i.e. a sliding window).</a:t>
            </a:r>
          </a:p>
          <a:p>
            <a:pPr marL="800100" lvl="1" indent="-342900" fontAlgn="base">
              <a:lnSpc>
                <a:spcPct val="150000"/>
              </a:lnSpc>
              <a:buFont typeface="+mj-lt"/>
              <a:buAutoNum type="arabicPeriod"/>
            </a:pPr>
            <a:r>
              <a:rPr lang="en-US" dirty="0"/>
              <a:t>Loop over all rows and cols of the input image.</a:t>
            </a:r>
          </a:p>
          <a:p>
            <a:pPr marL="800100" lvl="1" indent="-342900" fontAlgn="base">
              <a:lnSpc>
                <a:spcPct val="150000"/>
              </a:lnSpc>
              <a:buFont typeface="+mj-lt"/>
              <a:buAutoNum type="arabicPeriod"/>
            </a:pPr>
            <a:r>
              <a:rPr lang="en-US" dirty="0"/>
              <a:t>Center the sliding window on the current location and search for the maximum response value.</a:t>
            </a:r>
          </a:p>
          <a:p>
            <a:pPr marL="800100" lvl="1" indent="-342900" fontAlgn="base">
              <a:lnSpc>
                <a:spcPct val="150000"/>
              </a:lnSpc>
              <a:buFont typeface="+mj-lt"/>
              <a:buAutoNum type="arabicPeriod"/>
            </a:pPr>
            <a:r>
              <a:rPr lang="en-US" dirty="0"/>
              <a:t>If the current pixel is identical to the max. response value, then keep it. Otherwise, set it to zero</a:t>
            </a:r>
            <a:r>
              <a:rPr lang="en-US" dirty="0" smtClean="0"/>
              <a:t>.</a:t>
            </a:r>
          </a:p>
          <a:p>
            <a:pPr marL="800100" lvl="1" indent="-342900" fontAlgn="base">
              <a:lnSpc>
                <a:spcPct val="150000"/>
              </a:lnSpc>
              <a:buFont typeface="+mj-lt"/>
              <a:buAutoNum type="arabicPeriod"/>
            </a:pPr>
            <a:r>
              <a:rPr lang="en-US" dirty="0"/>
              <a:t>Once all pixels have been processed, only the strongest responses will remain.</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endParaRPr lang="en-US" b="1" dirty="0" smtClean="0"/>
          </a:p>
          <a:p>
            <a:endParaRPr lang="en-US" b="1" dirty="0"/>
          </a:p>
        </p:txBody>
      </p:sp>
    </p:spTree>
    <p:extLst>
      <p:ext uri="{BB962C8B-B14F-4D97-AF65-F5344CB8AC3E}">
        <p14:creationId xmlns:p14="http://schemas.microsoft.com/office/powerpoint/2010/main" val="4265765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03. Overview of Popular </a:t>
            </a:r>
            <a:r>
              <a:rPr lang="en-US" dirty="0" err="1">
                <a:hlinkClick r:id="rId2" action="ppaction://hlinkfile"/>
              </a:rPr>
              <a:t>Keypoint</a:t>
            </a:r>
            <a:r>
              <a:rPr lang="en-US" dirty="0">
                <a:hlinkClick r:id="rId2" action="ppaction://hlinkfile"/>
              </a:rPr>
              <a:t> Detectors</a:t>
            </a:r>
            <a:endParaRPr lang="en-US" dirty="0"/>
          </a:p>
        </p:txBody>
      </p:sp>
      <p:sp>
        <p:nvSpPr>
          <p:cNvPr id="3" name="TextBox 2"/>
          <p:cNvSpPr txBox="1"/>
          <p:nvPr/>
        </p:nvSpPr>
        <p:spPr>
          <a:xfrm>
            <a:off x="377505" y="1325563"/>
            <a:ext cx="8967831" cy="1969770"/>
          </a:xfrm>
          <a:prstGeom prst="rect">
            <a:avLst/>
          </a:prstGeom>
          <a:noFill/>
        </p:spPr>
        <p:txBody>
          <a:bodyPr wrap="square" rtlCol="0">
            <a:spAutoFit/>
          </a:bodyPr>
          <a:lstStyle/>
          <a:p>
            <a:r>
              <a:rPr lang="en-US" sz="3200" b="1" dirty="0"/>
              <a:t>Invariance to Photometric and Geometric Changes</a:t>
            </a:r>
          </a:p>
          <a:p>
            <a:pPr marL="800100" lvl="1" indent="-342900">
              <a:buFont typeface="+mj-lt"/>
              <a:buAutoNum type="arabicPeriod"/>
            </a:pPr>
            <a:r>
              <a:rPr lang="en-US" dirty="0"/>
              <a:t>Rotation</a:t>
            </a:r>
          </a:p>
          <a:p>
            <a:pPr marL="800100" lvl="1" indent="-342900">
              <a:buFont typeface="+mj-lt"/>
              <a:buAutoNum type="arabicPeriod"/>
            </a:pPr>
            <a:r>
              <a:rPr lang="en-US" dirty="0"/>
              <a:t>Scale change</a:t>
            </a:r>
          </a:p>
          <a:p>
            <a:pPr marL="800100" lvl="1" indent="-342900">
              <a:buFont typeface="+mj-lt"/>
              <a:buAutoNum type="arabicPeriod"/>
            </a:pPr>
            <a:r>
              <a:rPr lang="en-US" dirty="0"/>
              <a:t>Intensity change</a:t>
            </a:r>
          </a:p>
          <a:p>
            <a:pPr marL="800100" lvl="1" indent="-342900">
              <a:buFont typeface="+mj-lt"/>
              <a:buAutoNum type="arabicPeriod"/>
            </a:pPr>
            <a:r>
              <a:rPr lang="en-US" dirty="0"/>
              <a:t>Affine transformation</a:t>
            </a:r>
          </a:p>
          <a:p>
            <a:endParaRPr lang="en-US" dirty="0"/>
          </a:p>
        </p:txBody>
      </p:sp>
      <p:pic>
        <p:nvPicPr>
          <p:cNvPr id="4" name="Picture 3"/>
          <p:cNvPicPr>
            <a:picLocks noChangeAspect="1"/>
          </p:cNvPicPr>
          <p:nvPr/>
        </p:nvPicPr>
        <p:blipFill>
          <a:blip r:embed="rId3"/>
          <a:stretch>
            <a:fillRect/>
          </a:stretch>
        </p:blipFill>
        <p:spPr>
          <a:xfrm>
            <a:off x="3781669" y="1929467"/>
            <a:ext cx="8267805" cy="4329943"/>
          </a:xfrm>
          <a:prstGeom prst="rect">
            <a:avLst/>
          </a:prstGeom>
        </p:spPr>
      </p:pic>
    </p:spTree>
    <p:extLst>
      <p:ext uri="{BB962C8B-B14F-4D97-AF65-F5344CB8AC3E}">
        <p14:creationId xmlns:p14="http://schemas.microsoft.com/office/powerpoint/2010/main" val="2459256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03. Overview of Popular </a:t>
            </a:r>
            <a:r>
              <a:rPr lang="en-US" dirty="0" err="1">
                <a:hlinkClick r:id="rId2" action="ppaction://hlinkfile"/>
              </a:rPr>
              <a:t>Keypoint</a:t>
            </a:r>
            <a:r>
              <a:rPr lang="en-US" dirty="0">
                <a:hlinkClick r:id="rId2" action="ppaction://hlinkfile"/>
              </a:rPr>
              <a:t> Detectors</a:t>
            </a:r>
            <a:endParaRPr lang="en-US" dirty="0"/>
          </a:p>
        </p:txBody>
      </p:sp>
      <p:sp>
        <p:nvSpPr>
          <p:cNvPr id="3" name="TextBox 2"/>
          <p:cNvSpPr txBox="1"/>
          <p:nvPr/>
        </p:nvSpPr>
        <p:spPr>
          <a:xfrm>
            <a:off x="377505" y="1325563"/>
            <a:ext cx="8967831" cy="3816429"/>
          </a:xfrm>
          <a:prstGeom prst="rect">
            <a:avLst/>
          </a:prstGeom>
          <a:noFill/>
        </p:spPr>
        <p:txBody>
          <a:bodyPr wrap="square" rtlCol="0">
            <a:spAutoFit/>
          </a:bodyPr>
          <a:lstStyle/>
          <a:p>
            <a:r>
              <a:rPr lang="en-US" sz="3200" dirty="0"/>
              <a:t>Rotation R </a:t>
            </a:r>
            <a:r>
              <a:rPr lang="en-US" sz="3200" dirty="0" smtClean="0"/>
              <a:t>:</a:t>
            </a:r>
          </a:p>
          <a:p>
            <a:endParaRPr lang="en-US" sz="3200" dirty="0" smtClean="0"/>
          </a:p>
          <a:p>
            <a:endParaRPr lang="en-US" sz="3200" dirty="0"/>
          </a:p>
          <a:p>
            <a:endParaRPr lang="en-US" sz="3200" dirty="0" smtClean="0"/>
          </a:p>
          <a:p>
            <a:endParaRPr lang="en-US" sz="3200" dirty="0"/>
          </a:p>
          <a:p>
            <a:endParaRPr lang="en-US" sz="3200" dirty="0" smtClean="0"/>
          </a:p>
          <a:p>
            <a:r>
              <a:rPr lang="en-US" dirty="0"/>
              <a:t/>
            </a:r>
            <a:br>
              <a:rPr lang="en-US" dirty="0"/>
            </a:br>
            <a:r>
              <a:rPr lang="en-US" sz="3200" dirty="0"/>
              <a:t>Scale change:</a:t>
            </a:r>
          </a:p>
        </p:txBody>
      </p:sp>
      <p:pic>
        <p:nvPicPr>
          <p:cNvPr id="5" name="Picture 4"/>
          <p:cNvPicPr>
            <a:picLocks noChangeAspect="1"/>
          </p:cNvPicPr>
          <p:nvPr/>
        </p:nvPicPr>
        <p:blipFill>
          <a:blip r:embed="rId3"/>
          <a:stretch>
            <a:fillRect/>
          </a:stretch>
        </p:blipFill>
        <p:spPr>
          <a:xfrm>
            <a:off x="381699" y="1946861"/>
            <a:ext cx="4434765" cy="2432191"/>
          </a:xfrm>
          <a:prstGeom prst="rect">
            <a:avLst/>
          </a:prstGeom>
        </p:spPr>
      </p:pic>
      <p:sp>
        <p:nvSpPr>
          <p:cNvPr id="7" name="TextBox 6"/>
          <p:cNvSpPr txBox="1"/>
          <p:nvPr/>
        </p:nvSpPr>
        <p:spPr>
          <a:xfrm>
            <a:off x="6207854" y="1325563"/>
            <a:ext cx="3514987" cy="861774"/>
          </a:xfrm>
          <a:prstGeom prst="rect">
            <a:avLst/>
          </a:prstGeom>
          <a:noFill/>
        </p:spPr>
        <p:txBody>
          <a:bodyPr wrap="square" rtlCol="0">
            <a:spAutoFit/>
          </a:bodyPr>
          <a:lstStyle/>
          <a:p>
            <a:r>
              <a:rPr lang="en-US" sz="3200" dirty="0"/>
              <a:t>Intensity change:</a:t>
            </a:r>
          </a:p>
          <a:p>
            <a:endParaRPr lang="en-US" dirty="0"/>
          </a:p>
        </p:txBody>
      </p:sp>
      <p:pic>
        <p:nvPicPr>
          <p:cNvPr id="9" name="Picture 8"/>
          <p:cNvPicPr>
            <a:picLocks noChangeAspect="1"/>
          </p:cNvPicPr>
          <p:nvPr/>
        </p:nvPicPr>
        <p:blipFill>
          <a:blip r:embed="rId4"/>
          <a:stretch>
            <a:fillRect/>
          </a:stretch>
        </p:blipFill>
        <p:spPr>
          <a:xfrm>
            <a:off x="6140740" y="1946860"/>
            <a:ext cx="5114045" cy="2432191"/>
          </a:xfrm>
          <a:prstGeom prst="rect">
            <a:avLst/>
          </a:prstGeom>
        </p:spPr>
      </p:pic>
      <p:pic>
        <p:nvPicPr>
          <p:cNvPr id="10" name="Picture 9"/>
          <p:cNvPicPr>
            <a:picLocks noChangeAspect="1"/>
          </p:cNvPicPr>
          <p:nvPr/>
        </p:nvPicPr>
        <p:blipFill>
          <a:blip r:embed="rId5"/>
          <a:stretch>
            <a:fillRect/>
          </a:stretch>
        </p:blipFill>
        <p:spPr>
          <a:xfrm>
            <a:off x="2859572" y="4602104"/>
            <a:ext cx="3893566" cy="2279906"/>
          </a:xfrm>
          <a:prstGeom prst="rect">
            <a:avLst/>
          </a:prstGeom>
        </p:spPr>
      </p:pic>
    </p:spTree>
    <p:extLst>
      <p:ext uri="{BB962C8B-B14F-4D97-AF65-F5344CB8AC3E}">
        <p14:creationId xmlns:p14="http://schemas.microsoft.com/office/powerpoint/2010/main" val="3256977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Camera Image processing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7960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03. Overview of Popular </a:t>
            </a:r>
            <a:r>
              <a:rPr lang="en-US" dirty="0" err="1">
                <a:hlinkClick r:id="rId2" action="ppaction://hlinkfile"/>
              </a:rPr>
              <a:t>Keypoint</a:t>
            </a:r>
            <a:r>
              <a:rPr lang="en-US" dirty="0">
                <a:hlinkClick r:id="rId2" action="ppaction://hlinkfile"/>
              </a:rPr>
              <a:t> Detectors</a:t>
            </a:r>
            <a:endParaRPr lang="en-US" dirty="0"/>
          </a:p>
        </p:txBody>
      </p:sp>
      <p:sp>
        <p:nvSpPr>
          <p:cNvPr id="3" name="TextBox 2"/>
          <p:cNvSpPr txBox="1"/>
          <p:nvPr/>
        </p:nvSpPr>
        <p:spPr>
          <a:xfrm>
            <a:off x="377505" y="1325563"/>
            <a:ext cx="11719420" cy="5755422"/>
          </a:xfrm>
          <a:prstGeom prst="rect">
            <a:avLst/>
          </a:prstGeom>
          <a:noFill/>
        </p:spPr>
        <p:txBody>
          <a:bodyPr wrap="square" rtlCol="0">
            <a:spAutoFit/>
          </a:bodyPr>
          <a:lstStyle/>
          <a:p>
            <a:r>
              <a:rPr lang="en-US" sz="3200" dirty="0" smtClean="0"/>
              <a:t>The </a:t>
            </a:r>
            <a:r>
              <a:rPr lang="en-US" sz="3200" dirty="0"/>
              <a:t>Harris detector is robust under rotation and additive intensity shifts, but sensitive to scale change, multiplicative intensity shifts (i.e. changes in contrast) and affine transformations. </a:t>
            </a:r>
            <a:endParaRPr lang="en-US" sz="3200" dirty="0" smtClean="0"/>
          </a:p>
          <a:p>
            <a:endParaRPr lang="en-US" sz="3200" dirty="0"/>
          </a:p>
          <a:p>
            <a:r>
              <a:rPr lang="en-US" sz="2400" b="1" dirty="0" smtClean="0"/>
              <a:t>Popular </a:t>
            </a:r>
            <a:r>
              <a:rPr lang="en-US" sz="2400" b="1" dirty="0"/>
              <a:t>classic </a:t>
            </a:r>
            <a:r>
              <a:rPr lang="en-US" sz="2400" b="1" dirty="0" smtClean="0"/>
              <a:t>detectors:</a:t>
            </a:r>
          </a:p>
          <a:p>
            <a:pPr marL="914400" lvl="1" indent="-457200">
              <a:buFont typeface="+mj-lt"/>
              <a:buAutoNum type="arabicPeriod"/>
            </a:pPr>
            <a:r>
              <a:rPr lang="en-US" sz="2400" dirty="0"/>
              <a:t>1988 Harris Corner Detector (Harris, Stephens)</a:t>
            </a:r>
          </a:p>
          <a:p>
            <a:pPr marL="914400" lvl="1" indent="-457200">
              <a:buFont typeface="+mj-lt"/>
              <a:buAutoNum type="arabicPeriod"/>
            </a:pPr>
            <a:r>
              <a:rPr lang="en-US" sz="2400" dirty="0"/>
              <a:t>1996 Good Features to Track (Shi, </a:t>
            </a:r>
            <a:r>
              <a:rPr lang="en-US" sz="2400" dirty="0" err="1"/>
              <a:t>Tomasi</a:t>
            </a:r>
            <a:r>
              <a:rPr lang="en-US" sz="2400" dirty="0"/>
              <a:t>)</a:t>
            </a:r>
          </a:p>
          <a:p>
            <a:pPr marL="914400" lvl="1" indent="-457200">
              <a:buFont typeface="+mj-lt"/>
              <a:buAutoNum type="arabicPeriod"/>
            </a:pPr>
            <a:r>
              <a:rPr lang="en-US" sz="2400" dirty="0"/>
              <a:t>2006 Features from Accelerated Segment Test (FAST) (</a:t>
            </a:r>
            <a:r>
              <a:rPr lang="en-US" sz="2400" dirty="0" err="1"/>
              <a:t>Rosten</a:t>
            </a:r>
            <a:r>
              <a:rPr lang="en-US" sz="2400" dirty="0"/>
              <a:t>, Drummond)</a:t>
            </a:r>
          </a:p>
          <a:p>
            <a:pPr marL="914400" lvl="1" indent="-457200">
              <a:buFont typeface="+mj-lt"/>
              <a:buAutoNum type="arabicPeriod"/>
            </a:pPr>
            <a:r>
              <a:rPr lang="en-US" sz="2400" dirty="0"/>
              <a:t>2010 Binary Robust Independent Elementary Features (BRIEF) (</a:t>
            </a:r>
            <a:r>
              <a:rPr lang="en-US" sz="2400" dirty="0" err="1"/>
              <a:t>Calonder</a:t>
            </a:r>
            <a:r>
              <a:rPr lang="en-US" sz="2400" dirty="0"/>
              <a:t>, et al.)</a:t>
            </a:r>
          </a:p>
          <a:p>
            <a:pPr marL="914400" lvl="1" indent="-457200">
              <a:buFont typeface="+mj-lt"/>
              <a:buAutoNum type="arabicPeriod"/>
            </a:pPr>
            <a:r>
              <a:rPr lang="en-US" sz="2400" dirty="0"/>
              <a:t>2011 Oriented FAST and Rotated BRIEF (ORB) (</a:t>
            </a:r>
            <a:r>
              <a:rPr lang="en-US" sz="2400" dirty="0" err="1"/>
              <a:t>Rublee</a:t>
            </a:r>
            <a:r>
              <a:rPr lang="en-US" sz="2400" dirty="0"/>
              <a:t> et al.)</a:t>
            </a:r>
          </a:p>
          <a:p>
            <a:pPr marL="914400" lvl="1" indent="-457200">
              <a:buFont typeface="+mj-lt"/>
              <a:buAutoNum type="arabicPeriod"/>
            </a:pPr>
            <a:r>
              <a:rPr lang="en-US" sz="2400" dirty="0"/>
              <a:t>2011 Binary Robust Invariant Scalable </a:t>
            </a:r>
            <a:r>
              <a:rPr lang="en-US" sz="2400" dirty="0" err="1"/>
              <a:t>Keypoints</a:t>
            </a:r>
            <a:r>
              <a:rPr lang="en-US" sz="2400" dirty="0"/>
              <a:t> (BRISK) (</a:t>
            </a:r>
            <a:r>
              <a:rPr lang="en-US" sz="2400" dirty="0" err="1"/>
              <a:t>Leutenegger</a:t>
            </a:r>
            <a:r>
              <a:rPr lang="en-US" sz="2400" dirty="0"/>
              <a:t>, </a:t>
            </a:r>
            <a:r>
              <a:rPr lang="en-US" sz="2400" dirty="0" err="1"/>
              <a:t>Chli</a:t>
            </a:r>
            <a:r>
              <a:rPr lang="en-US" sz="2400" dirty="0"/>
              <a:t>, </a:t>
            </a:r>
            <a:r>
              <a:rPr lang="en-US" sz="2400" dirty="0" err="1"/>
              <a:t>Siegwart</a:t>
            </a:r>
            <a:r>
              <a:rPr lang="en-US" sz="2400" dirty="0"/>
              <a:t>)</a:t>
            </a:r>
          </a:p>
          <a:p>
            <a:pPr marL="914400" lvl="1" indent="-457200">
              <a:buFont typeface="+mj-lt"/>
              <a:buAutoNum type="arabicPeriod"/>
            </a:pPr>
            <a:r>
              <a:rPr lang="en-US" sz="2400" dirty="0"/>
              <a:t>2012 Fast Retina </a:t>
            </a:r>
            <a:r>
              <a:rPr lang="en-US" sz="2400" dirty="0" err="1"/>
              <a:t>Keypoint</a:t>
            </a:r>
            <a:r>
              <a:rPr lang="en-US" sz="2400" dirty="0"/>
              <a:t> (FREAK) (</a:t>
            </a:r>
            <a:r>
              <a:rPr lang="en-US" sz="2400" dirty="0" err="1"/>
              <a:t>Alahi</a:t>
            </a:r>
            <a:r>
              <a:rPr lang="en-US" sz="2400" dirty="0"/>
              <a:t>, Ortiz, </a:t>
            </a:r>
            <a:r>
              <a:rPr lang="en-US" sz="2400" dirty="0" err="1"/>
              <a:t>Vandergheynst</a:t>
            </a:r>
            <a:r>
              <a:rPr lang="en-US" sz="2400" dirty="0"/>
              <a:t>)</a:t>
            </a:r>
          </a:p>
          <a:p>
            <a:pPr marL="914400" lvl="1" indent="-457200">
              <a:buFont typeface="+mj-lt"/>
              <a:buAutoNum type="arabicPeriod"/>
            </a:pPr>
            <a:r>
              <a:rPr lang="en-US" sz="2400" dirty="0"/>
              <a:t>2012 KAZE (</a:t>
            </a:r>
            <a:r>
              <a:rPr lang="en-US" sz="2400" dirty="0" err="1"/>
              <a:t>Alcantarilla</a:t>
            </a:r>
            <a:r>
              <a:rPr lang="en-US" sz="2400" dirty="0"/>
              <a:t>, </a:t>
            </a:r>
            <a:r>
              <a:rPr lang="en-US" sz="2400" dirty="0" err="1"/>
              <a:t>Bartoli</a:t>
            </a:r>
            <a:r>
              <a:rPr lang="en-US" sz="2400" dirty="0"/>
              <a:t>, Davidson)</a:t>
            </a:r>
          </a:p>
          <a:p>
            <a:endParaRPr lang="en-US" sz="2400" b="1" dirty="0"/>
          </a:p>
        </p:txBody>
      </p:sp>
    </p:spTree>
    <p:extLst>
      <p:ext uri="{BB962C8B-B14F-4D97-AF65-F5344CB8AC3E}">
        <p14:creationId xmlns:p14="http://schemas.microsoft.com/office/powerpoint/2010/main" val="1511846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838" y="1255223"/>
            <a:ext cx="11241247" cy="4433582"/>
          </a:xfrm>
        </p:spPr>
        <p:txBody>
          <a:bodyPr>
            <a:noAutofit/>
          </a:bodyPr>
          <a:lstStyle/>
          <a:p>
            <a:pPr algn="l"/>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t>
            </a:r>
            <a:r>
              <a:rPr lang="en-US" sz="3600" dirty="0" smtClean="0"/>
              <a:t>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9600" b="1" dirty="0" smtClean="0"/>
              <a:t>Code </a:t>
            </a:r>
            <a:r>
              <a:rPr lang="en-US" sz="3200" dirty="0" smtClean="0">
                <a:solidFill>
                  <a:srgbClr val="FF0000"/>
                </a:solidFill>
              </a:rPr>
              <a:t>detect_keypoints.cpp</a:t>
            </a:r>
            <a:r>
              <a:rPr lang="en-US" sz="9600" b="1" dirty="0" smtClean="0"/>
              <a:t/>
            </a:r>
            <a:br>
              <a:rPr lang="en-US" sz="9600" b="1" dirty="0" smtClean="0"/>
            </a:br>
            <a:r>
              <a:rPr lang="en-US" sz="3600" dirty="0" smtClean="0"/>
              <a:t>Use </a:t>
            </a:r>
            <a:r>
              <a:rPr lang="en-US" sz="3600" dirty="0"/>
              <a:t>the </a:t>
            </a:r>
            <a:r>
              <a:rPr lang="en-US" sz="3600" dirty="0" err="1"/>
              <a:t>OpenCV</a:t>
            </a:r>
            <a:r>
              <a:rPr lang="en-US" sz="3600" dirty="0"/>
              <a:t> library to add the FAST detector in addition to the already implemented Shi-</a:t>
            </a:r>
            <a:r>
              <a:rPr lang="en-US" sz="3600" dirty="0" err="1"/>
              <a:t>Tomasi</a:t>
            </a:r>
            <a:r>
              <a:rPr lang="en-US" sz="3600" dirty="0"/>
              <a:t> detector and compare both algorithms with regard to </a:t>
            </a:r>
            <a:r>
              <a:rPr lang="en-US" sz="3600" dirty="0" smtClean="0"/>
              <a:t/>
            </a:r>
            <a:br>
              <a:rPr lang="en-US" sz="3600" dirty="0" smtClean="0"/>
            </a:br>
            <a:r>
              <a:rPr lang="en-US" sz="3600" dirty="0" smtClean="0"/>
              <a:t>(</a:t>
            </a:r>
            <a:r>
              <a:rPr lang="en-US" sz="3600" dirty="0"/>
              <a:t>a) number of </a:t>
            </a:r>
            <a:r>
              <a:rPr lang="en-US" sz="3600" dirty="0" err="1"/>
              <a:t>keypoints</a:t>
            </a:r>
            <a:r>
              <a:rPr lang="en-US" sz="3600" dirty="0"/>
              <a:t>, </a:t>
            </a:r>
            <a:r>
              <a:rPr lang="en-US" sz="3600" dirty="0" smtClean="0"/>
              <a:t/>
            </a:r>
            <a:br>
              <a:rPr lang="en-US" sz="3600" dirty="0" smtClean="0"/>
            </a:br>
            <a:r>
              <a:rPr lang="en-US" sz="3600" dirty="0" smtClean="0"/>
              <a:t>(</a:t>
            </a:r>
            <a:r>
              <a:rPr lang="en-US" sz="3600" dirty="0"/>
              <a:t>b) distribution of </a:t>
            </a:r>
            <a:r>
              <a:rPr lang="en-US" sz="3600" dirty="0" err="1"/>
              <a:t>keypoints</a:t>
            </a:r>
            <a:r>
              <a:rPr lang="en-US" sz="3600" dirty="0"/>
              <a:t> over the image and </a:t>
            </a:r>
            <a:r>
              <a:rPr lang="en-US" sz="3600" dirty="0" smtClean="0"/>
              <a:t/>
            </a:r>
            <a:br>
              <a:rPr lang="en-US" sz="3600" dirty="0" smtClean="0"/>
            </a:br>
            <a:r>
              <a:rPr lang="en-US" sz="3600" dirty="0" smtClean="0"/>
              <a:t>(</a:t>
            </a:r>
            <a:r>
              <a:rPr lang="en-US" sz="3600" dirty="0"/>
              <a:t>c) processing speed. </a:t>
            </a:r>
            <a:r>
              <a:rPr lang="en-US" sz="3600" dirty="0" smtClean="0"/>
              <a:t/>
            </a:r>
            <a:br>
              <a:rPr lang="en-US" sz="3600" dirty="0" smtClean="0"/>
            </a:br>
            <a:r>
              <a:rPr lang="en-US" sz="3600" dirty="0" smtClean="0"/>
              <a:t>Describe </a:t>
            </a:r>
            <a:r>
              <a:rPr lang="en-US" sz="3600" dirty="0"/>
              <a:t>your observations with a special focus on the preceding vehicle</a:t>
            </a:r>
            <a:r>
              <a:rPr lang="en-US" sz="3600" dirty="0" smtClean="0"/>
              <a:t>.</a:t>
            </a:r>
            <a:endParaRPr lang="en-US" sz="11500" b="1" dirty="0"/>
          </a:p>
        </p:txBody>
      </p:sp>
    </p:spTree>
    <p:extLst>
      <p:ext uri="{BB962C8B-B14F-4D97-AF65-F5344CB8AC3E}">
        <p14:creationId xmlns:p14="http://schemas.microsoft.com/office/powerpoint/2010/main" val="1439013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838" y="1255223"/>
            <a:ext cx="11241247" cy="4433582"/>
          </a:xfrm>
        </p:spPr>
        <p:txBody>
          <a:bodyPr>
            <a:noAutofit/>
          </a:bodyPr>
          <a:lstStyle/>
          <a:p>
            <a:pPr algn="l"/>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t>
            </a:r>
            <a:r>
              <a:rPr lang="en-US" sz="3600" dirty="0" smtClean="0"/>
              <a:t>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9600" b="1" dirty="0" smtClean="0"/>
              <a:t>Code </a:t>
            </a:r>
            <a:r>
              <a:rPr lang="en-US" sz="3200" dirty="0" smtClean="0">
                <a:solidFill>
                  <a:srgbClr val="FF0000"/>
                </a:solidFill>
              </a:rPr>
              <a:t>detect_keypoints.cpp</a:t>
            </a:r>
            <a:r>
              <a:rPr lang="en-US" sz="9600" b="1" dirty="0" smtClean="0"/>
              <a:t/>
            </a:r>
            <a:br>
              <a:rPr lang="en-US" sz="9600" b="1" dirty="0" smtClean="0"/>
            </a:br>
            <a:r>
              <a:rPr lang="en-US" sz="3600" dirty="0" smtClean="0">
                <a:solidFill>
                  <a:srgbClr val="FF0000"/>
                </a:solidFill>
              </a:rPr>
              <a:t>results:</a:t>
            </a:r>
            <a:br>
              <a:rPr lang="en-US" sz="3600" dirty="0" smtClean="0">
                <a:solidFill>
                  <a:srgbClr val="FF0000"/>
                </a:solidFill>
              </a:rPr>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endParaRPr lang="en-US" sz="11500" b="1" dirty="0"/>
          </a:p>
        </p:txBody>
      </p:sp>
      <p:pic>
        <p:nvPicPr>
          <p:cNvPr id="3" name="Picture 2"/>
          <p:cNvPicPr>
            <a:picLocks noChangeAspect="1"/>
          </p:cNvPicPr>
          <p:nvPr/>
        </p:nvPicPr>
        <p:blipFill>
          <a:blip r:embed="rId2"/>
          <a:stretch>
            <a:fillRect/>
          </a:stretch>
        </p:blipFill>
        <p:spPr>
          <a:xfrm>
            <a:off x="4201857" y="4317020"/>
            <a:ext cx="7486936" cy="2473470"/>
          </a:xfrm>
          <a:prstGeom prst="rect">
            <a:avLst/>
          </a:prstGeom>
        </p:spPr>
      </p:pic>
      <p:pic>
        <p:nvPicPr>
          <p:cNvPr id="4" name="Picture 3"/>
          <p:cNvPicPr>
            <a:picLocks noChangeAspect="1"/>
          </p:cNvPicPr>
          <p:nvPr/>
        </p:nvPicPr>
        <p:blipFill>
          <a:blip r:embed="rId3"/>
          <a:stretch>
            <a:fillRect/>
          </a:stretch>
        </p:blipFill>
        <p:spPr>
          <a:xfrm>
            <a:off x="4201855" y="1431814"/>
            <a:ext cx="7486937" cy="2700406"/>
          </a:xfrm>
          <a:prstGeom prst="rect">
            <a:avLst/>
          </a:prstGeom>
        </p:spPr>
      </p:pic>
      <p:sp>
        <p:nvSpPr>
          <p:cNvPr id="6" name="TextBox 5"/>
          <p:cNvSpPr txBox="1"/>
          <p:nvPr/>
        </p:nvSpPr>
        <p:spPr>
          <a:xfrm>
            <a:off x="276839" y="2242868"/>
            <a:ext cx="3925016" cy="2308324"/>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t>Shi-</a:t>
            </a:r>
            <a:r>
              <a:rPr lang="en-US" sz="2400" b="1" dirty="0" err="1"/>
              <a:t>Tomasi</a:t>
            </a:r>
            <a:r>
              <a:rPr lang="en-US" sz="2400" b="1" dirty="0"/>
              <a:t> with n= 1144 </a:t>
            </a:r>
            <a:r>
              <a:rPr lang="en-US" sz="2400" b="1" dirty="0" err="1"/>
              <a:t>keypoints</a:t>
            </a:r>
            <a:r>
              <a:rPr lang="en-US" sz="2400" b="1" dirty="0"/>
              <a:t> in 19.5744 </a:t>
            </a:r>
            <a:r>
              <a:rPr lang="en-US" sz="2400" b="1" dirty="0" err="1" smtClean="0"/>
              <a:t>ms</a:t>
            </a:r>
            <a:endParaRPr lang="en-US" sz="2400" b="1" dirty="0" smtClean="0"/>
          </a:p>
          <a:p>
            <a:pPr marL="285750" indent="-285750">
              <a:buFont typeface="Wingdings" panose="05000000000000000000" pitchFamily="2" charset="2"/>
              <a:buChar char="ü"/>
            </a:pPr>
            <a:endParaRPr lang="en-US" sz="2400" b="1" dirty="0"/>
          </a:p>
          <a:p>
            <a:pPr marL="285750" indent="-285750">
              <a:buFont typeface="Wingdings" panose="05000000000000000000" pitchFamily="2" charset="2"/>
              <a:buChar char="ü"/>
            </a:pPr>
            <a:endParaRPr lang="en-US" sz="2400" b="1" dirty="0"/>
          </a:p>
          <a:p>
            <a:pPr marL="285750" indent="-285750">
              <a:buFont typeface="Wingdings" panose="05000000000000000000" pitchFamily="2" charset="2"/>
              <a:buChar char="ü"/>
            </a:pPr>
            <a:r>
              <a:rPr lang="en-US" sz="2400" b="1" dirty="0"/>
              <a:t>FAST with n= 1864 </a:t>
            </a:r>
            <a:r>
              <a:rPr lang="en-US" sz="2400" b="1" dirty="0" err="1"/>
              <a:t>keypoints</a:t>
            </a:r>
            <a:r>
              <a:rPr lang="en-US" sz="2400" b="1" dirty="0"/>
              <a:t> in 0.591896 </a:t>
            </a:r>
            <a:r>
              <a:rPr lang="en-US" sz="2400" b="1" dirty="0" err="1"/>
              <a:t>ms</a:t>
            </a:r>
            <a:endParaRPr lang="en-US" sz="2400" b="1" dirty="0"/>
          </a:p>
        </p:txBody>
      </p:sp>
    </p:spTree>
    <p:extLst>
      <p:ext uri="{BB962C8B-B14F-4D97-AF65-F5344CB8AC3E}">
        <p14:creationId xmlns:p14="http://schemas.microsoft.com/office/powerpoint/2010/main" val="4238999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3" name="TextBox 2"/>
          <p:cNvSpPr txBox="1"/>
          <p:nvPr/>
        </p:nvSpPr>
        <p:spPr>
          <a:xfrm>
            <a:off x="570452" y="1325563"/>
            <a:ext cx="6140742" cy="6186309"/>
          </a:xfrm>
          <a:prstGeom prst="rect">
            <a:avLst/>
          </a:prstGeom>
          <a:noFill/>
        </p:spPr>
        <p:txBody>
          <a:bodyPr wrap="square" rtlCol="0">
            <a:spAutoFit/>
          </a:bodyPr>
          <a:lstStyle/>
          <a:p>
            <a:pPr fontAlgn="base"/>
            <a:r>
              <a:rPr lang="en-US" dirty="0"/>
              <a:t>A </a:t>
            </a:r>
            <a:r>
              <a:rPr lang="en-US" b="1" i="1" dirty="0" err="1"/>
              <a:t>keypoint</a:t>
            </a:r>
            <a:r>
              <a:rPr lang="en-US" dirty="0"/>
              <a:t> </a:t>
            </a:r>
            <a:r>
              <a:rPr lang="en-US" b="1" i="1" dirty="0"/>
              <a:t>detector</a:t>
            </a:r>
            <a:r>
              <a:rPr lang="en-US" dirty="0"/>
              <a:t> is an algorithm that chooses points from an image based on a local maximum of a function, such as the "</a:t>
            </a:r>
            <a:r>
              <a:rPr lang="en-US" dirty="0" err="1"/>
              <a:t>cornerness</a:t>
            </a:r>
            <a:r>
              <a:rPr lang="en-US" dirty="0"/>
              <a:t>" metric we saw with the Harris detector. </a:t>
            </a:r>
            <a:r>
              <a:rPr lang="en-US" dirty="0" err="1"/>
              <a:t>Keypoints</a:t>
            </a:r>
            <a:r>
              <a:rPr lang="en-US" dirty="0"/>
              <a:t> are sometimes referred to as interest points or salient points</a:t>
            </a:r>
            <a:r>
              <a:rPr lang="en-US" dirty="0" smtClean="0"/>
              <a:t>.</a:t>
            </a:r>
          </a:p>
          <a:p>
            <a:pPr fontAlgn="base"/>
            <a:endParaRPr lang="en-US" dirty="0"/>
          </a:p>
          <a:p>
            <a:pPr fontAlgn="base"/>
            <a:r>
              <a:rPr lang="en-US" dirty="0"/>
              <a:t>A </a:t>
            </a:r>
            <a:r>
              <a:rPr lang="en-US" b="1" i="1" dirty="0"/>
              <a:t>descriptor</a:t>
            </a:r>
            <a:r>
              <a:rPr lang="en-US" dirty="0"/>
              <a:t> is a vector of values, which describes the image patch around a </a:t>
            </a:r>
            <a:r>
              <a:rPr lang="en-US" dirty="0" err="1"/>
              <a:t>keypoint</a:t>
            </a:r>
            <a:r>
              <a:rPr lang="en-US" dirty="0"/>
              <a:t>. There are various techniques ranging from comparing raw pixel values to much more sophisticated approaches such as histograms of gradient orientations</a:t>
            </a:r>
            <a:r>
              <a:rPr lang="en-US" dirty="0" smtClean="0"/>
              <a:t>.</a:t>
            </a:r>
          </a:p>
          <a:p>
            <a:pPr fontAlgn="base"/>
            <a:endParaRPr lang="en-US" dirty="0"/>
          </a:p>
          <a:p>
            <a:pPr fontAlgn="base"/>
            <a:r>
              <a:rPr lang="en-US" dirty="0"/>
              <a:t>Descriptors help us to assign similar </a:t>
            </a:r>
            <a:r>
              <a:rPr lang="en-US" dirty="0" err="1"/>
              <a:t>keypoints</a:t>
            </a:r>
            <a:r>
              <a:rPr lang="en-US" dirty="0"/>
              <a:t> in different images to each other. As shown in the figure below, a set of </a:t>
            </a:r>
            <a:r>
              <a:rPr lang="en-US" dirty="0" err="1"/>
              <a:t>keypoints</a:t>
            </a:r>
            <a:r>
              <a:rPr lang="en-US" dirty="0"/>
              <a:t> in one frame is assigned </a:t>
            </a:r>
            <a:r>
              <a:rPr lang="en-US" dirty="0" err="1"/>
              <a:t>keypoints</a:t>
            </a:r>
            <a:r>
              <a:rPr lang="en-US" dirty="0"/>
              <a:t> in another frame such that the similarity of their respective descriptors is maximized and (ideally) the </a:t>
            </a:r>
            <a:r>
              <a:rPr lang="en-US" dirty="0" err="1"/>
              <a:t>keypoints</a:t>
            </a:r>
            <a:r>
              <a:rPr lang="en-US" dirty="0"/>
              <a:t> represent the same object in the image. In addition to maximizing similarity, a good descriptor should also be able to minimize the number of mismatches, i.e. avoid assigning </a:t>
            </a:r>
            <a:r>
              <a:rPr lang="en-US" dirty="0" err="1"/>
              <a:t>keypoints</a:t>
            </a:r>
            <a:r>
              <a:rPr lang="en-US" dirty="0"/>
              <a:t> to each other that do not correspond to the same object.</a:t>
            </a:r>
          </a:p>
          <a:p>
            <a:r>
              <a:rPr lang="en-US" dirty="0"/>
              <a:t/>
            </a:r>
            <a:br>
              <a:rPr lang="en-US" dirty="0"/>
            </a:br>
            <a:endParaRPr lang="en-US" dirty="0"/>
          </a:p>
          <a:p>
            <a:endParaRPr lang="en-US" dirty="0"/>
          </a:p>
        </p:txBody>
      </p:sp>
      <p:pic>
        <p:nvPicPr>
          <p:cNvPr id="4" name="Picture 3"/>
          <p:cNvPicPr>
            <a:picLocks noChangeAspect="1"/>
          </p:cNvPicPr>
          <p:nvPr/>
        </p:nvPicPr>
        <p:blipFill>
          <a:blip r:embed="rId3"/>
          <a:stretch>
            <a:fillRect/>
          </a:stretch>
        </p:blipFill>
        <p:spPr>
          <a:xfrm>
            <a:off x="7075833" y="1241571"/>
            <a:ext cx="4809357" cy="5374241"/>
          </a:xfrm>
          <a:prstGeom prst="rect">
            <a:avLst/>
          </a:prstGeom>
        </p:spPr>
      </p:pic>
    </p:spTree>
    <p:extLst>
      <p:ext uri="{BB962C8B-B14F-4D97-AF65-F5344CB8AC3E}">
        <p14:creationId xmlns:p14="http://schemas.microsoft.com/office/powerpoint/2010/main" val="433723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3" name="TextBox 2"/>
          <p:cNvSpPr txBox="1"/>
          <p:nvPr/>
        </p:nvSpPr>
        <p:spPr>
          <a:xfrm>
            <a:off x="570451" y="1325563"/>
            <a:ext cx="11213231" cy="4524315"/>
          </a:xfrm>
          <a:prstGeom prst="rect">
            <a:avLst/>
          </a:prstGeom>
          <a:noFill/>
        </p:spPr>
        <p:txBody>
          <a:bodyPr wrap="square" rtlCol="0">
            <a:spAutoFit/>
          </a:bodyPr>
          <a:lstStyle/>
          <a:p>
            <a:pPr fontAlgn="base"/>
            <a:r>
              <a:rPr lang="en-US" dirty="0"/>
              <a:t>The Harris detector along with several other "classics" belongs to a group of traditional detectors, which aim at maximizing detection accuracy. In this group, computational complexity is not a primary concern. The following list shows a number of popular classic detectors :</a:t>
            </a:r>
          </a:p>
          <a:p>
            <a:pPr marL="800100" lvl="1" indent="-342900" fontAlgn="base">
              <a:buFont typeface="+mj-lt"/>
              <a:buAutoNum type="arabicPeriod"/>
            </a:pPr>
            <a:r>
              <a:rPr lang="en-US" dirty="0"/>
              <a:t>1988 Harris Corner Detector (Harris, Stephens)</a:t>
            </a:r>
          </a:p>
          <a:p>
            <a:pPr marL="800100" lvl="1" indent="-342900" fontAlgn="base">
              <a:buFont typeface="+mj-lt"/>
              <a:buAutoNum type="arabicPeriod"/>
            </a:pPr>
            <a:r>
              <a:rPr lang="en-US" dirty="0"/>
              <a:t>1996 Good Features to Track (Shi, </a:t>
            </a:r>
            <a:r>
              <a:rPr lang="en-US" dirty="0" err="1"/>
              <a:t>Tomasi</a:t>
            </a:r>
            <a:r>
              <a:rPr lang="en-US" dirty="0"/>
              <a:t>)</a:t>
            </a:r>
          </a:p>
          <a:p>
            <a:pPr marL="800100" lvl="1" indent="-342900" fontAlgn="base">
              <a:buFont typeface="+mj-lt"/>
              <a:buAutoNum type="arabicPeriod"/>
            </a:pPr>
            <a:r>
              <a:rPr lang="en-US" dirty="0"/>
              <a:t>1999 Scale Invariant Feature Transform (Lowe)</a:t>
            </a:r>
          </a:p>
          <a:p>
            <a:pPr marL="800100" lvl="1" indent="-342900" fontAlgn="base">
              <a:buFont typeface="+mj-lt"/>
              <a:buAutoNum type="arabicPeriod"/>
            </a:pPr>
            <a:r>
              <a:rPr lang="en-US" dirty="0"/>
              <a:t>2006 Speeded Up Robust Features (Bay, </a:t>
            </a:r>
            <a:r>
              <a:rPr lang="en-US" dirty="0" err="1"/>
              <a:t>Tuytelaars</a:t>
            </a:r>
            <a:r>
              <a:rPr lang="en-US" dirty="0"/>
              <a:t>, Van </a:t>
            </a:r>
            <a:r>
              <a:rPr lang="en-US" dirty="0" err="1"/>
              <a:t>Gool</a:t>
            </a:r>
            <a:r>
              <a:rPr lang="en-US" dirty="0" smtClean="0"/>
              <a:t>)</a:t>
            </a:r>
          </a:p>
          <a:p>
            <a:pPr marL="800100" lvl="1" indent="-342900" fontAlgn="base">
              <a:buFont typeface="+mj-lt"/>
              <a:buAutoNum type="arabicPeriod"/>
            </a:pPr>
            <a:endParaRPr lang="en-US" dirty="0"/>
          </a:p>
          <a:p>
            <a:pPr fontAlgn="base"/>
            <a:r>
              <a:rPr lang="en-US" dirty="0"/>
              <a:t>In recent years, a number of faster detectors have been developed which aim at </a:t>
            </a:r>
            <a:r>
              <a:rPr lang="en-US" b="1" dirty="0"/>
              <a:t>real-time applications </a:t>
            </a:r>
            <a:r>
              <a:rPr lang="en-US" dirty="0"/>
              <a:t>on smartphones and other portable devices. The following list shows the most popular detectors belonging to this group:</a:t>
            </a:r>
          </a:p>
          <a:p>
            <a:pPr marL="800100" lvl="1" indent="-342900" fontAlgn="base">
              <a:buFont typeface="+mj-lt"/>
              <a:buAutoNum type="arabicPeriod"/>
            </a:pPr>
            <a:r>
              <a:rPr lang="en-US" dirty="0"/>
              <a:t>2006 Features from Accelerated Segment Test (FAST) (</a:t>
            </a:r>
            <a:r>
              <a:rPr lang="en-US" dirty="0" err="1"/>
              <a:t>Rosten</a:t>
            </a:r>
            <a:r>
              <a:rPr lang="en-US" dirty="0"/>
              <a:t>, Drummond)</a:t>
            </a:r>
          </a:p>
          <a:p>
            <a:pPr marL="800100" lvl="1" indent="-342900" fontAlgn="base">
              <a:buFont typeface="+mj-lt"/>
              <a:buAutoNum type="arabicPeriod"/>
            </a:pPr>
            <a:r>
              <a:rPr lang="en-US" dirty="0"/>
              <a:t>2010 Binary Robust Independent Elementary Features (BRIEF) (</a:t>
            </a:r>
            <a:r>
              <a:rPr lang="en-US" dirty="0" err="1"/>
              <a:t>Calonder</a:t>
            </a:r>
            <a:r>
              <a:rPr lang="en-US" dirty="0"/>
              <a:t>, et al.)</a:t>
            </a:r>
          </a:p>
          <a:p>
            <a:pPr marL="800100" lvl="1" indent="-342900" fontAlgn="base">
              <a:buFont typeface="+mj-lt"/>
              <a:buAutoNum type="arabicPeriod"/>
            </a:pPr>
            <a:r>
              <a:rPr lang="en-US" dirty="0"/>
              <a:t>2011 Oriented FAST and Rotated BRIEF (ORB) (</a:t>
            </a:r>
            <a:r>
              <a:rPr lang="en-US" dirty="0" err="1"/>
              <a:t>Rublee</a:t>
            </a:r>
            <a:r>
              <a:rPr lang="en-US" dirty="0"/>
              <a:t> et al.)</a:t>
            </a:r>
          </a:p>
          <a:p>
            <a:pPr marL="800100" lvl="1" indent="-342900" fontAlgn="base">
              <a:buFont typeface="+mj-lt"/>
              <a:buAutoNum type="arabicPeriod"/>
            </a:pPr>
            <a:r>
              <a:rPr lang="en-US" dirty="0"/>
              <a:t>2011 Binary Robust Invariant Scalable </a:t>
            </a:r>
            <a:r>
              <a:rPr lang="en-US" dirty="0" err="1"/>
              <a:t>Keypoints</a:t>
            </a:r>
            <a:r>
              <a:rPr lang="en-US" dirty="0"/>
              <a:t> (BRISK) (</a:t>
            </a:r>
            <a:r>
              <a:rPr lang="en-US" dirty="0" err="1"/>
              <a:t>Leutenegger</a:t>
            </a:r>
            <a:r>
              <a:rPr lang="en-US" dirty="0"/>
              <a:t>, </a:t>
            </a:r>
            <a:r>
              <a:rPr lang="en-US" dirty="0" err="1"/>
              <a:t>Chli</a:t>
            </a:r>
            <a:r>
              <a:rPr lang="en-US" dirty="0"/>
              <a:t>, </a:t>
            </a:r>
            <a:r>
              <a:rPr lang="en-US" dirty="0" err="1"/>
              <a:t>Siegwart</a:t>
            </a:r>
            <a:r>
              <a:rPr lang="en-US" dirty="0"/>
              <a:t>)</a:t>
            </a:r>
          </a:p>
          <a:p>
            <a:pPr marL="800100" lvl="1" indent="-342900" fontAlgn="base">
              <a:buFont typeface="+mj-lt"/>
              <a:buAutoNum type="arabicPeriod"/>
            </a:pPr>
            <a:r>
              <a:rPr lang="en-US" dirty="0"/>
              <a:t>2012 Fast Retina </a:t>
            </a:r>
            <a:r>
              <a:rPr lang="en-US" dirty="0" err="1"/>
              <a:t>Keypoint</a:t>
            </a:r>
            <a:r>
              <a:rPr lang="en-US" dirty="0"/>
              <a:t> (FREAK) (</a:t>
            </a:r>
            <a:r>
              <a:rPr lang="en-US" dirty="0" err="1"/>
              <a:t>Alahi</a:t>
            </a:r>
            <a:r>
              <a:rPr lang="en-US" dirty="0"/>
              <a:t>, Ortiz, </a:t>
            </a:r>
            <a:r>
              <a:rPr lang="en-US" dirty="0" err="1"/>
              <a:t>Vandergheynst</a:t>
            </a:r>
            <a:r>
              <a:rPr lang="en-US" dirty="0"/>
              <a:t>)</a:t>
            </a:r>
          </a:p>
          <a:p>
            <a:pPr marL="800100" lvl="1" indent="-342900" fontAlgn="base">
              <a:buFont typeface="+mj-lt"/>
              <a:buAutoNum type="arabicPeriod"/>
            </a:pPr>
            <a:r>
              <a:rPr lang="en-US" dirty="0"/>
              <a:t>2012 KAZE (</a:t>
            </a:r>
            <a:r>
              <a:rPr lang="en-US" dirty="0" err="1"/>
              <a:t>Alcantarilla</a:t>
            </a:r>
            <a:r>
              <a:rPr lang="en-US" dirty="0"/>
              <a:t>, </a:t>
            </a:r>
            <a:r>
              <a:rPr lang="en-US" dirty="0" err="1"/>
              <a:t>Bartoli</a:t>
            </a:r>
            <a:r>
              <a:rPr lang="en-US" dirty="0"/>
              <a:t>, Davidson)</a:t>
            </a:r>
          </a:p>
        </p:txBody>
      </p:sp>
    </p:spTree>
    <p:extLst>
      <p:ext uri="{BB962C8B-B14F-4D97-AF65-F5344CB8AC3E}">
        <p14:creationId xmlns:p14="http://schemas.microsoft.com/office/powerpoint/2010/main" val="3558805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5" name="Oval 4"/>
          <p:cNvSpPr/>
          <p:nvPr/>
        </p:nvSpPr>
        <p:spPr>
          <a:xfrm>
            <a:off x="377503" y="2369895"/>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Gradient-based</a:t>
            </a:r>
          </a:p>
        </p:txBody>
      </p:sp>
      <p:sp>
        <p:nvSpPr>
          <p:cNvPr id="6" name="Oval 5"/>
          <p:cNvSpPr/>
          <p:nvPr/>
        </p:nvSpPr>
        <p:spPr>
          <a:xfrm>
            <a:off x="8541390" y="2369895"/>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Binary-based</a:t>
            </a:r>
          </a:p>
        </p:txBody>
      </p:sp>
      <p:sp>
        <p:nvSpPr>
          <p:cNvPr id="7" name="Oval 6"/>
          <p:cNvSpPr/>
          <p:nvPr/>
        </p:nvSpPr>
        <p:spPr>
          <a:xfrm>
            <a:off x="3995957" y="1149293"/>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Descriptors</a:t>
            </a:r>
          </a:p>
        </p:txBody>
      </p:sp>
      <p:cxnSp>
        <p:nvCxnSpPr>
          <p:cNvPr id="9" name="Straight Arrow Connector 8"/>
          <p:cNvCxnSpPr>
            <a:stCxn id="7" idx="3"/>
            <a:endCxn id="5" idx="0"/>
          </p:cNvCxnSpPr>
          <p:nvPr/>
        </p:nvCxnSpPr>
        <p:spPr>
          <a:xfrm flipH="1">
            <a:off x="2093052" y="2130275"/>
            <a:ext cx="2405378" cy="23962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5"/>
            <a:endCxn id="6" idx="0"/>
          </p:cNvCxnSpPr>
          <p:nvPr/>
        </p:nvCxnSpPr>
        <p:spPr>
          <a:xfrm>
            <a:off x="6924581" y="2130275"/>
            <a:ext cx="3332358" cy="23962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77503" y="3842167"/>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Histogram of Gradients</a:t>
            </a:r>
            <a:r>
              <a:rPr lang="en-US" sz="2600" b="1" dirty="0">
                <a:solidFill>
                  <a:schemeClr val="tx1"/>
                </a:solidFill>
              </a:rPr>
              <a:t>[HOG</a:t>
            </a:r>
            <a:r>
              <a:rPr lang="en-US" sz="2600" b="1" dirty="0" smtClean="0">
                <a:solidFill>
                  <a:schemeClr val="tx1"/>
                </a:solidFill>
              </a:rPr>
              <a:t>]</a:t>
            </a:r>
            <a:endParaRPr lang="en-US" sz="2600" b="1" dirty="0">
              <a:solidFill>
                <a:schemeClr val="tx1"/>
              </a:solidFill>
            </a:endParaRPr>
          </a:p>
        </p:txBody>
      </p:sp>
      <p:cxnSp>
        <p:nvCxnSpPr>
          <p:cNvPr id="16" name="Straight Arrow Connector 15"/>
          <p:cNvCxnSpPr>
            <a:stCxn id="5" idx="4"/>
            <a:endCxn id="14" idx="0"/>
          </p:cNvCxnSpPr>
          <p:nvPr/>
        </p:nvCxnSpPr>
        <p:spPr>
          <a:xfrm>
            <a:off x="2093052" y="3519187"/>
            <a:ext cx="0" cy="32298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2294" y="5425598"/>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(SIFT)</a:t>
            </a:r>
          </a:p>
        </p:txBody>
      </p:sp>
      <p:cxnSp>
        <p:nvCxnSpPr>
          <p:cNvPr id="21" name="Straight Arrow Connector 20"/>
          <p:cNvCxnSpPr>
            <a:stCxn id="14" idx="4"/>
            <a:endCxn id="19" idx="0"/>
          </p:cNvCxnSpPr>
          <p:nvPr/>
        </p:nvCxnSpPr>
        <p:spPr>
          <a:xfrm flipH="1">
            <a:off x="900069" y="4991459"/>
            <a:ext cx="1192983" cy="43413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280409" y="5425598"/>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a:t>
            </a:r>
            <a:r>
              <a:rPr lang="en-US" sz="2600" b="1" dirty="0" smtClean="0">
                <a:solidFill>
                  <a:schemeClr val="tx1"/>
                </a:solidFill>
              </a:rPr>
              <a:t>(SURF)</a:t>
            </a:r>
            <a:endParaRPr lang="en-US" sz="2600" b="1" dirty="0">
              <a:solidFill>
                <a:schemeClr val="tx1"/>
              </a:solidFill>
            </a:endParaRPr>
          </a:p>
        </p:txBody>
      </p:sp>
      <p:cxnSp>
        <p:nvCxnSpPr>
          <p:cNvPr id="47" name="Straight Arrow Connector 46"/>
          <p:cNvCxnSpPr>
            <a:stCxn id="14" idx="4"/>
            <a:endCxn id="46" idx="0"/>
          </p:cNvCxnSpPr>
          <p:nvPr/>
        </p:nvCxnSpPr>
        <p:spPr>
          <a:xfrm>
            <a:off x="2093052" y="4991459"/>
            <a:ext cx="1045132" cy="43413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5890790" y="3210739"/>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(BRIEF)</a:t>
            </a:r>
            <a:endParaRPr lang="en-US" sz="2600" b="1" dirty="0">
              <a:solidFill>
                <a:schemeClr val="tx1"/>
              </a:solidFill>
            </a:endParaRPr>
          </a:p>
        </p:txBody>
      </p:sp>
      <p:sp>
        <p:nvSpPr>
          <p:cNvPr id="56" name="Oval 55"/>
          <p:cNvSpPr/>
          <p:nvPr/>
        </p:nvSpPr>
        <p:spPr>
          <a:xfrm>
            <a:off x="7252764" y="542559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a:t>
            </a:r>
            <a:r>
              <a:rPr lang="en-US" sz="2600" b="1" dirty="0" smtClean="0">
                <a:solidFill>
                  <a:schemeClr val="tx1"/>
                </a:solidFill>
              </a:rPr>
              <a:t>(KAZE)</a:t>
            </a:r>
            <a:endParaRPr lang="en-US" sz="2600" b="1" dirty="0">
              <a:solidFill>
                <a:schemeClr val="tx1"/>
              </a:solidFill>
            </a:endParaRPr>
          </a:p>
        </p:txBody>
      </p:sp>
      <p:sp>
        <p:nvSpPr>
          <p:cNvPr id="57" name="Oval 56"/>
          <p:cNvSpPr/>
          <p:nvPr/>
        </p:nvSpPr>
        <p:spPr>
          <a:xfrm>
            <a:off x="10396757" y="3974145"/>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(FREAK)</a:t>
            </a:r>
            <a:endParaRPr lang="en-US" sz="2400" b="1" dirty="0">
              <a:solidFill>
                <a:schemeClr val="tx1"/>
              </a:solidFill>
            </a:endParaRPr>
          </a:p>
        </p:txBody>
      </p:sp>
      <p:sp>
        <p:nvSpPr>
          <p:cNvPr id="58" name="Oval 57"/>
          <p:cNvSpPr/>
          <p:nvPr/>
        </p:nvSpPr>
        <p:spPr>
          <a:xfrm>
            <a:off x="9261015" y="512343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(ORB)</a:t>
            </a:r>
            <a:endParaRPr lang="en-US" sz="2600" b="1" dirty="0">
              <a:solidFill>
                <a:schemeClr val="tx1"/>
              </a:solidFill>
            </a:endParaRPr>
          </a:p>
        </p:txBody>
      </p:sp>
      <p:sp>
        <p:nvSpPr>
          <p:cNvPr id="59" name="Oval 58"/>
          <p:cNvSpPr/>
          <p:nvPr/>
        </p:nvSpPr>
        <p:spPr>
          <a:xfrm>
            <a:off x="6533139" y="4416813"/>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(BRISK)</a:t>
            </a:r>
            <a:endParaRPr lang="en-US" sz="2600" b="1" dirty="0">
              <a:solidFill>
                <a:schemeClr val="tx1"/>
              </a:solidFill>
            </a:endParaRPr>
          </a:p>
        </p:txBody>
      </p:sp>
      <p:cxnSp>
        <p:nvCxnSpPr>
          <p:cNvPr id="61" name="Straight Arrow Connector 60"/>
          <p:cNvCxnSpPr>
            <a:stCxn id="6" idx="4"/>
            <a:endCxn id="52" idx="6"/>
          </p:cNvCxnSpPr>
          <p:nvPr/>
        </p:nvCxnSpPr>
        <p:spPr>
          <a:xfrm flipH="1">
            <a:off x="7606339" y="3519187"/>
            <a:ext cx="2650600" cy="18439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 idx="4"/>
            <a:endCxn id="59" idx="0"/>
          </p:cNvCxnSpPr>
          <p:nvPr/>
        </p:nvCxnSpPr>
        <p:spPr>
          <a:xfrm flipH="1">
            <a:off x="7390914" y="3519187"/>
            <a:ext cx="2866025" cy="897626"/>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 idx="4"/>
            <a:endCxn id="58" idx="0"/>
          </p:cNvCxnSpPr>
          <p:nvPr/>
        </p:nvCxnSpPr>
        <p:spPr>
          <a:xfrm flipH="1">
            <a:off x="10118790" y="3519187"/>
            <a:ext cx="138149" cy="160425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 idx="4"/>
            <a:endCxn id="56" idx="0"/>
          </p:cNvCxnSpPr>
          <p:nvPr/>
        </p:nvCxnSpPr>
        <p:spPr>
          <a:xfrm flipH="1">
            <a:off x="8110539" y="3519187"/>
            <a:ext cx="2146400" cy="190641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 idx="4"/>
            <a:endCxn id="57" idx="0"/>
          </p:cNvCxnSpPr>
          <p:nvPr/>
        </p:nvCxnSpPr>
        <p:spPr>
          <a:xfrm>
            <a:off x="10256939" y="3519187"/>
            <a:ext cx="997593" cy="454958"/>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160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15" name="Oval 14"/>
          <p:cNvSpPr/>
          <p:nvPr/>
        </p:nvSpPr>
        <p:spPr>
          <a:xfrm>
            <a:off x="260057" y="1325563"/>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Histogram of Gradients</a:t>
            </a:r>
            <a:r>
              <a:rPr lang="en-US" sz="2600" b="1" dirty="0">
                <a:solidFill>
                  <a:schemeClr val="tx1"/>
                </a:solidFill>
              </a:rPr>
              <a:t>[HOG</a:t>
            </a:r>
            <a:r>
              <a:rPr lang="en-US" sz="2600" b="1" dirty="0" smtClean="0">
                <a:solidFill>
                  <a:schemeClr val="tx1"/>
                </a:solidFill>
              </a:rPr>
              <a:t>]</a:t>
            </a:r>
            <a:endParaRPr lang="en-US" sz="2600" b="1" dirty="0">
              <a:solidFill>
                <a:schemeClr val="tx1"/>
              </a:solidFill>
            </a:endParaRPr>
          </a:p>
        </p:txBody>
      </p:sp>
      <p:sp>
        <p:nvSpPr>
          <p:cNvPr id="17" name="Oval 16"/>
          <p:cNvSpPr/>
          <p:nvPr/>
        </p:nvSpPr>
        <p:spPr>
          <a:xfrm>
            <a:off x="1117830" y="2908994"/>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(SIFT)</a:t>
            </a:r>
          </a:p>
        </p:txBody>
      </p:sp>
      <p:cxnSp>
        <p:nvCxnSpPr>
          <p:cNvPr id="18" name="Straight Arrow Connector 17"/>
          <p:cNvCxnSpPr>
            <a:stCxn id="15" idx="4"/>
            <a:endCxn id="17" idx="0"/>
          </p:cNvCxnSpPr>
          <p:nvPr/>
        </p:nvCxnSpPr>
        <p:spPr>
          <a:xfrm flipH="1">
            <a:off x="1975605" y="2474855"/>
            <a:ext cx="1" cy="43413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4764945" y="1153120"/>
            <a:ext cx="7190095" cy="4912119"/>
          </a:xfrm>
          <a:prstGeom prst="rect">
            <a:avLst/>
          </a:prstGeom>
        </p:spPr>
      </p:pic>
      <p:pic>
        <p:nvPicPr>
          <p:cNvPr id="24" name="Picture 23"/>
          <p:cNvPicPr>
            <a:picLocks noChangeAspect="1"/>
          </p:cNvPicPr>
          <p:nvPr/>
        </p:nvPicPr>
        <p:blipFill>
          <a:blip r:embed="rId4"/>
          <a:stretch>
            <a:fillRect/>
          </a:stretch>
        </p:blipFill>
        <p:spPr>
          <a:xfrm>
            <a:off x="0" y="4402650"/>
            <a:ext cx="5812158" cy="1897482"/>
          </a:xfrm>
          <a:prstGeom prst="rect">
            <a:avLst/>
          </a:prstGeom>
        </p:spPr>
      </p:pic>
    </p:spTree>
    <p:extLst>
      <p:ext uri="{BB962C8B-B14F-4D97-AF65-F5344CB8AC3E}">
        <p14:creationId xmlns:p14="http://schemas.microsoft.com/office/powerpoint/2010/main" val="1931534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hlinkClick r:id="rId2" action="ppaction://hlinkfile"/>
              </a:rPr>
              <a:t>04. Gradient-based vs. Binary Descriptors</a:t>
            </a:r>
            <a:endParaRPr lang="en-US" dirty="0"/>
          </a:p>
        </p:txBody>
      </p:sp>
      <p:sp>
        <p:nvSpPr>
          <p:cNvPr id="6" name="Oval 5"/>
          <p:cNvSpPr/>
          <p:nvPr/>
        </p:nvSpPr>
        <p:spPr>
          <a:xfrm>
            <a:off x="8541390" y="2369895"/>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Binary-based</a:t>
            </a:r>
          </a:p>
        </p:txBody>
      </p:sp>
      <p:sp>
        <p:nvSpPr>
          <p:cNvPr id="7" name="Oval 6"/>
          <p:cNvSpPr/>
          <p:nvPr/>
        </p:nvSpPr>
        <p:spPr>
          <a:xfrm>
            <a:off x="6210650" y="1036204"/>
            <a:ext cx="3431097" cy="11492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Descriptors</a:t>
            </a:r>
          </a:p>
        </p:txBody>
      </p:sp>
      <p:cxnSp>
        <p:nvCxnSpPr>
          <p:cNvPr id="10" name="Straight Arrow Connector 9"/>
          <p:cNvCxnSpPr>
            <a:stCxn id="7" idx="5"/>
            <a:endCxn id="6" idx="0"/>
          </p:cNvCxnSpPr>
          <p:nvPr/>
        </p:nvCxnSpPr>
        <p:spPr>
          <a:xfrm>
            <a:off x="9139274" y="2017186"/>
            <a:ext cx="1117665" cy="35270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5890790" y="3210739"/>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(BRIEF)</a:t>
            </a:r>
            <a:endParaRPr lang="en-US" sz="2600" b="1" dirty="0">
              <a:solidFill>
                <a:schemeClr val="tx1"/>
              </a:solidFill>
            </a:endParaRPr>
          </a:p>
        </p:txBody>
      </p:sp>
      <p:sp>
        <p:nvSpPr>
          <p:cNvPr id="56" name="Oval 55"/>
          <p:cNvSpPr/>
          <p:nvPr/>
        </p:nvSpPr>
        <p:spPr>
          <a:xfrm>
            <a:off x="7252764" y="542559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 </a:t>
            </a:r>
            <a:r>
              <a:rPr lang="en-US" sz="2600" b="1" dirty="0" smtClean="0">
                <a:solidFill>
                  <a:schemeClr val="tx1"/>
                </a:solidFill>
              </a:rPr>
              <a:t>(KAZE)</a:t>
            </a:r>
            <a:endParaRPr lang="en-US" sz="2600" b="1" dirty="0">
              <a:solidFill>
                <a:schemeClr val="tx1"/>
              </a:solidFill>
            </a:endParaRPr>
          </a:p>
        </p:txBody>
      </p:sp>
      <p:sp>
        <p:nvSpPr>
          <p:cNvPr id="57" name="Oval 56"/>
          <p:cNvSpPr/>
          <p:nvPr/>
        </p:nvSpPr>
        <p:spPr>
          <a:xfrm>
            <a:off x="10396757" y="3974145"/>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(FREAK)</a:t>
            </a:r>
            <a:endParaRPr lang="en-US" sz="2400" b="1" dirty="0">
              <a:solidFill>
                <a:schemeClr val="tx1"/>
              </a:solidFill>
            </a:endParaRPr>
          </a:p>
        </p:txBody>
      </p:sp>
      <p:sp>
        <p:nvSpPr>
          <p:cNvPr id="58" name="Oval 57"/>
          <p:cNvSpPr/>
          <p:nvPr/>
        </p:nvSpPr>
        <p:spPr>
          <a:xfrm>
            <a:off x="9261015" y="5123437"/>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(ORB)</a:t>
            </a:r>
            <a:endParaRPr lang="en-US" sz="2600" b="1" dirty="0">
              <a:solidFill>
                <a:schemeClr val="tx1"/>
              </a:solidFill>
            </a:endParaRPr>
          </a:p>
        </p:txBody>
      </p:sp>
      <p:sp>
        <p:nvSpPr>
          <p:cNvPr id="59" name="Oval 58"/>
          <p:cNvSpPr/>
          <p:nvPr/>
        </p:nvSpPr>
        <p:spPr>
          <a:xfrm>
            <a:off x="6533139" y="4416813"/>
            <a:ext cx="1715549" cy="985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(BRISK)</a:t>
            </a:r>
            <a:endParaRPr lang="en-US" sz="2600" b="1" dirty="0">
              <a:solidFill>
                <a:schemeClr val="tx1"/>
              </a:solidFill>
            </a:endParaRPr>
          </a:p>
        </p:txBody>
      </p:sp>
      <p:cxnSp>
        <p:nvCxnSpPr>
          <p:cNvPr id="61" name="Straight Arrow Connector 60"/>
          <p:cNvCxnSpPr>
            <a:stCxn id="6" idx="4"/>
            <a:endCxn id="52" idx="6"/>
          </p:cNvCxnSpPr>
          <p:nvPr/>
        </p:nvCxnSpPr>
        <p:spPr>
          <a:xfrm flipH="1">
            <a:off x="7606339" y="3519187"/>
            <a:ext cx="2650600" cy="18439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 idx="4"/>
            <a:endCxn id="59" idx="0"/>
          </p:cNvCxnSpPr>
          <p:nvPr/>
        </p:nvCxnSpPr>
        <p:spPr>
          <a:xfrm flipH="1">
            <a:off x="7390914" y="3519187"/>
            <a:ext cx="2866025" cy="897626"/>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 idx="4"/>
            <a:endCxn id="58" idx="0"/>
          </p:cNvCxnSpPr>
          <p:nvPr/>
        </p:nvCxnSpPr>
        <p:spPr>
          <a:xfrm flipH="1">
            <a:off x="10118790" y="3519187"/>
            <a:ext cx="138149" cy="160425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 idx="4"/>
            <a:endCxn id="56" idx="0"/>
          </p:cNvCxnSpPr>
          <p:nvPr/>
        </p:nvCxnSpPr>
        <p:spPr>
          <a:xfrm flipH="1">
            <a:off x="8110539" y="3519187"/>
            <a:ext cx="2146400" cy="190641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 idx="4"/>
            <a:endCxn id="57" idx="0"/>
          </p:cNvCxnSpPr>
          <p:nvPr/>
        </p:nvCxnSpPr>
        <p:spPr>
          <a:xfrm>
            <a:off x="10256939" y="3519187"/>
            <a:ext cx="997593" cy="454958"/>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43949" y="1325563"/>
            <a:ext cx="4446165" cy="3170099"/>
          </a:xfrm>
          <a:prstGeom prst="rect">
            <a:avLst/>
          </a:prstGeom>
          <a:noFill/>
        </p:spPr>
        <p:txBody>
          <a:bodyPr wrap="square" rtlCol="0">
            <a:spAutoFit/>
          </a:bodyPr>
          <a:lstStyle/>
          <a:p>
            <a:r>
              <a:rPr lang="en-US" sz="2000" dirty="0"/>
              <a:t>The central idea of binary descriptors is to rely solely on </a:t>
            </a:r>
            <a:r>
              <a:rPr lang="en-US" sz="2000" dirty="0" smtClean="0"/>
              <a:t>the </a:t>
            </a:r>
          </a:p>
          <a:p>
            <a:pPr marL="457200" indent="-457200">
              <a:buFont typeface="+mj-lt"/>
              <a:buAutoNum type="arabicPeriod"/>
            </a:pPr>
            <a:r>
              <a:rPr lang="en-US" sz="2000" dirty="0" smtClean="0"/>
              <a:t>Intensity </a:t>
            </a:r>
            <a:r>
              <a:rPr lang="en-US" sz="2000" dirty="0"/>
              <a:t>information (i.e. the image itself) and </a:t>
            </a:r>
            <a:endParaRPr lang="en-US" sz="2000" dirty="0" smtClean="0"/>
          </a:p>
          <a:p>
            <a:pPr marL="457200" indent="-457200">
              <a:buFont typeface="+mj-lt"/>
              <a:buAutoNum type="arabicPeriod"/>
            </a:pPr>
            <a:r>
              <a:rPr lang="en-US" sz="2000" dirty="0" smtClean="0"/>
              <a:t>To </a:t>
            </a:r>
            <a:r>
              <a:rPr lang="en-US" sz="2000" dirty="0"/>
              <a:t>encode the information around a </a:t>
            </a:r>
            <a:r>
              <a:rPr lang="en-US" sz="2000" dirty="0" err="1"/>
              <a:t>keypoint</a:t>
            </a:r>
            <a:r>
              <a:rPr lang="en-US" sz="2000" dirty="0"/>
              <a:t> in a string of binary numbers, which can be compared very efficiently in the matching step when corresponding </a:t>
            </a:r>
            <a:r>
              <a:rPr lang="en-US" sz="2000" dirty="0" err="1"/>
              <a:t>keypoints</a:t>
            </a:r>
            <a:r>
              <a:rPr lang="en-US" sz="2000" dirty="0"/>
              <a:t> are searched.</a:t>
            </a:r>
          </a:p>
        </p:txBody>
      </p:sp>
    </p:spTree>
    <p:extLst>
      <p:ext uri="{BB962C8B-B14F-4D97-AF65-F5344CB8AC3E}">
        <p14:creationId xmlns:p14="http://schemas.microsoft.com/office/powerpoint/2010/main" val="3071352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995" y="255373"/>
            <a:ext cx="11929865" cy="6555641"/>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describe_keypoints.cpp</a:t>
            </a:r>
          </a:p>
          <a:p>
            <a:endParaRPr lang="en-US" dirty="0">
              <a:solidFill>
                <a:srgbClr val="FF0000"/>
              </a:solidFill>
            </a:endParaRPr>
          </a:p>
          <a:p>
            <a:r>
              <a:rPr lang="en-US" dirty="0"/>
              <a:t>For the BRISK detector, the </a:t>
            </a:r>
            <a:r>
              <a:rPr lang="en-US" dirty="0" err="1"/>
              <a:t>keypoints</a:t>
            </a:r>
            <a:r>
              <a:rPr lang="en-US" dirty="0"/>
              <a:t> can be seen in the following figure with the center of a circle denoting its location and the size of the circle reflecting the characteristic scale</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742950" lvl="1" indent="-285750">
              <a:buFont typeface="Wingdings" panose="05000000000000000000" pitchFamily="2" charset="2"/>
              <a:buChar char="ü"/>
            </a:pPr>
            <a:r>
              <a:rPr lang="en-US" dirty="0"/>
              <a:t>BRISK detector with n= 2896 </a:t>
            </a:r>
            <a:r>
              <a:rPr lang="en-US" dirty="0" err="1"/>
              <a:t>keypoints</a:t>
            </a:r>
            <a:r>
              <a:rPr lang="en-US" dirty="0"/>
              <a:t> in 66.474 </a:t>
            </a:r>
            <a:r>
              <a:rPr lang="en-US" dirty="0" err="1"/>
              <a:t>ms</a:t>
            </a:r>
            <a:endParaRPr lang="en-US" dirty="0"/>
          </a:p>
          <a:p>
            <a:pPr marL="742950" lvl="1" indent="-285750">
              <a:buFont typeface="Wingdings" panose="05000000000000000000" pitchFamily="2" charset="2"/>
              <a:buChar char="ü"/>
            </a:pPr>
            <a:r>
              <a:rPr lang="en-US" dirty="0"/>
              <a:t>BRISK descriptor in 45.7431 </a:t>
            </a:r>
            <a:r>
              <a:rPr lang="en-US" dirty="0" err="1"/>
              <a:t>ms</a:t>
            </a:r>
            <a:endParaRPr lang="en-US" dirty="0"/>
          </a:p>
        </p:txBody>
      </p:sp>
      <p:pic>
        <p:nvPicPr>
          <p:cNvPr id="4" name="Picture 3"/>
          <p:cNvPicPr>
            <a:picLocks noChangeAspect="1"/>
          </p:cNvPicPr>
          <p:nvPr/>
        </p:nvPicPr>
        <p:blipFill>
          <a:blip r:embed="rId2"/>
          <a:stretch>
            <a:fillRect/>
          </a:stretch>
        </p:blipFill>
        <p:spPr>
          <a:xfrm>
            <a:off x="1894897" y="2933029"/>
            <a:ext cx="9439275" cy="3048000"/>
          </a:xfrm>
          <a:prstGeom prst="rect">
            <a:avLst/>
          </a:prstGeom>
        </p:spPr>
      </p:pic>
    </p:spTree>
    <p:extLst>
      <p:ext uri="{BB962C8B-B14F-4D97-AF65-F5344CB8AC3E}">
        <p14:creationId xmlns:p14="http://schemas.microsoft.com/office/powerpoint/2010/main" val="3254400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670" y="159391"/>
            <a:ext cx="11341915" cy="2708434"/>
          </a:xfrm>
          <a:prstGeom prst="rect">
            <a:avLst/>
          </a:prstGeom>
          <a:noFill/>
        </p:spPr>
        <p:txBody>
          <a:bodyPr wrap="square" rtlCol="0">
            <a:spAutoFit/>
          </a:bodyPr>
          <a:lstStyle/>
          <a:p>
            <a:r>
              <a:rPr lang="en-US" sz="4400" dirty="0">
                <a:hlinkClick r:id="rId2" action="ppaction://hlinkfile"/>
              </a:rPr>
              <a:t>05. Descriptor Matching</a:t>
            </a:r>
            <a:r>
              <a:rPr lang="en-US" dirty="0"/>
              <a:t/>
            </a:r>
            <a:br>
              <a:rPr lang="en-US" dirty="0"/>
            </a:br>
            <a:endParaRPr lang="en-US" dirty="0" smtClean="0"/>
          </a:p>
          <a:p>
            <a:pPr marL="285750" indent="-285750">
              <a:buFont typeface="Wingdings" panose="05000000000000000000" pitchFamily="2" charset="2"/>
              <a:buChar char="ü"/>
            </a:pPr>
            <a:r>
              <a:rPr lang="en-US" dirty="0" smtClean="0"/>
              <a:t>you </a:t>
            </a:r>
            <a:r>
              <a:rPr lang="en-US" dirty="0"/>
              <a:t>need to implement a suitable similarity measure so that your tracking algorithm can uniquely assign </a:t>
            </a:r>
            <a:r>
              <a:rPr lang="en-US" dirty="0" err="1"/>
              <a:t>keypoint</a:t>
            </a:r>
            <a:r>
              <a:rPr lang="en-US" dirty="0"/>
              <a:t> pairs. </a:t>
            </a: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pic>
        <p:nvPicPr>
          <p:cNvPr id="1026" name="Picture 2" descr="https://video.udacity-data.com/topher/2020/September/5f5b8a78_17/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3865" y="1614276"/>
            <a:ext cx="4910472" cy="3817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954473" y="5603846"/>
            <a:ext cx="4479721" cy="923330"/>
          </a:xfrm>
          <a:prstGeom prst="rect">
            <a:avLst/>
          </a:prstGeom>
          <a:noFill/>
          <a:ln>
            <a:solidFill>
              <a:srgbClr val="FF0000"/>
            </a:solidFill>
          </a:ln>
        </p:spPr>
        <p:txBody>
          <a:bodyPr wrap="square" rtlCol="0">
            <a:spAutoFit/>
          </a:bodyPr>
          <a:lstStyle/>
          <a:p>
            <a:r>
              <a:rPr lang="en-US" dirty="0"/>
              <a:t>In the case of a binary descriptor who consists only of ones and zeros, the best (and fastest) measure to use is the Hamming </a:t>
            </a:r>
            <a:r>
              <a:rPr lang="en-US" dirty="0" smtClean="0"/>
              <a:t>distance</a:t>
            </a:r>
            <a:endParaRPr lang="en-US" dirty="0"/>
          </a:p>
        </p:txBody>
      </p:sp>
      <p:cxnSp>
        <p:nvCxnSpPr>
          <p:cNvPr id="9" name="Straight Arrow Connector 8"/>
          <p:cNvCxnSpPr/>
          <p:nvPr/>
        </p:nvCxnSpPr>
        <p:spPr>
          <a:xfrm flipV="1">
            <a:off x="7331978" y="4613945"/>
            <a:ext cx="511728" cy="973123"/>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179062" y="1577004"/>
            <a:ext cx="1936765" cy="1154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Descriptor </a:t>
            </a:r>
            <a:r>
              <a:rPr lang="en-US" sz="2000" b="1" dirty="0" smtClean="0">
                <a:solidFill>
                  <a:schemeClr val="tx1"/>
                </a:solidFill>
              </a:rPr>
              <a:t>Matching</a:t>
            </a:r>
            <a:endParaRPr lang="en-US" sz="2000" b="1" dirty="0">
              <a:solidFill>
                <a:schemeClr val="tx1"/>
              </a:solidFill>
            </a:endParaRPr>
          </a:p>
        </p:txBody>
      </p:sp>
      <p:sp>
        <p:nvSpPr>
          <p:cNvPr id="12" name="Oval 11"/>
          <p:cNvSpPr/>
          <p:nvPr/>
        </p:nvSpPr>
        <p:spPr>
          <a:xfrm>
            <a:off x="297305" y="2524635"/>
            <a:ext cx="1484537" cy="10242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BFMatcher</a:t>
            </a:r>
            <a:r>
              <a:rPr lang="en-US" sz="1400" dirty="0" smtClean="0"/>
              <a:t/>
            </a:r>
            <a:br>
              <a:rPr lang="en-US" sz="1400" dirty="0" smtClean="0"/>
            </a:br>
            <a:r>
              <a:rPr lang="en-US" sz="1400" dirty="0" err="1" smtClean="0"/>
              <a:t>BruteForce</a:t>
            </a:r>
            <a:endParaRPr lang="en-US" sz="1400" b="1" dirty="0">
              <a:solidFill>
                <a:schemeClr val="tx1"/>
              </a:solidFill>
            </a:endParaRPr>
          </a:p>
        </p:txBody>
      </p:sp>
      <p:sp>
        <p:nvSpPr>
          <p:cNvPr id="15" name="Oval 14"/>
          <p:cNvSpPr/>
          <p:nvPr/>
        </p:nvSpPr>
        <p:spPr>
          <a:xfrm>
            <a:off x="4513048" y="2524410"/>
            <a:ext cx="1561881" cy="1070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FLANN</a:t>
            </a:r>
            <a:br>
              <a:rPr lang="en-US" sz="2000" dirty="0" smtClean="0"/>
            </a:br>
            <a:r>
              <a:rPr lang="en-US" sz="2000" dirty="0" smtClean="0"/>
              <a:t>KD tree</a:t>
            </a:r>
            <a:endParaRPr lang="en-US" sz="2000" b="1" dirty="0">
              <a:solidFill>
                <a:schemeClr val="tx1"/>
              </a:solidFill>
            </a:endParaRPr>
          </a:p>
        </p:txBody>
      </p:sp>
      <p:pic>
        <p:nvPicPr>
          <p:cNvPr id="1028" name="Picture 4" descr="https://video.udacity-data.com/topher/2020/September/5f5b8aeb_19/1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18" y="4658450"/>
            <a:ext cx="4690232" cy="217060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1" idx="3"/>
            <a:endCxn id="12" idx="6"/>
          </p:cNvCxnSpPr>
          <p:nvPr/>
        </p:nvCxnSpPr>
        <p:spPr>
          <a:xfrm flipH="1">
            <a:off x="1781842" y="2562760"/>
            <a:ext cx="680853" cy="473987"/>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5"/>
            <a:endCxn id="15" idx="2"/>
          </p:cNvCxnSpPr>
          <p:nvPr/>
        </p:nvCxnSpPr>
        <p:spPr>
          <a:xfrm>
            <a:off x="3832194" y="2562760"/>
            <a:ext cx="680854" cy="496944"/>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51670" y="3679879"/>
            <a:ext cx="6862195" cy="923330"/>
          </a:xfrm>
          <a:prstGeom prst="rect">
            <a:avLst/>
          </a:prstGeom>
          <a:noFill/>
        </p:spPr>
        <p:txBody>
          <a:bodyPr wrap="square" rtlCol="0">
            <a:spAutoFit/>
          </a:bodyPr>
          <a:lstStyle/>
          <a:p>
            <a:r>
              <a:rPr lang="en-US" dirty="0" smtClean="0"/>
              <a:t>Both </a:t>
            </a:r>
            <a:r>
              <a:rPr lang="en-US" dirty="0" err="1" smtClean="0"/>
              <a:t>BFMatching</a:t>
            </a:r>
            <a:r>
              <a:rPr lang="en-US" dirty="0" smtClean="0"/>
              <a:t> and FLANN accept a descriptor distance threshold T which is used to limit the number of matches to the ‘good’ ones and discard matches where the respective pairs are no correspondences.</a:t>
            </a:r>
            <a:endParaRPr lang="en-US" dirty="0"/>
          </a:p>
        </p:txBody>
      </p:sp>
    </p:spTree>
    <p:extLst>
      <p:ext uri="{BB962C8B-B14F-4D97-AF65-F5344CB8AC3E}">
        <p14:creationId xmlns:p14="http://schemas.microsoft.com/office/powerpoint/2010/main" val="2164068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Lidar-Camera Fusion Block Diagram</a:t>
            </a:r>
            <a:endParaRPr lang="en-US" dirty="0"/>
          </a:p>
        </p:txBody>
      </p:sp>
      <p:sp>
        <p:nvSpPr>
          <p:cNvPr id="16" name="Rounded Rectangle 15"/>
          <p:cNvSpPr/>
          <p:nvPr/>
        </p:nvSpPr>
        <p:spPr>
          <a:xfrm>
            <a:off x="552735" y="1268083"/>
            <a:ext cx="1723986" cy="6642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Lidar PCD</a:t>
            </a:r>
          </a:p>
        </p:txBody>
      </p:sp>
      <p:sp>
        <p:nvSpPr>
          <p:cNvPr id="18" name="Rounded Rectangle 17"/>
          <p:cNvSpPr/>
          <p:nvPr/>
        </p:nvSpPr>
        <p:spPr>
          <a:xfrm>
            <a:off x="3358551" y="1268080"/>
            <a:ext cx="1498120"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Filtering</a:t>
            </a:r>
          </a:p>
        </p:txBody>
      </p:sp>
      <p:sp>
        <p:nvSpPr>
          <p:cNvPr id="23" name="Rounded Rectangle 22"/>
          <p:cNvSpPr/>
          <p:nvPr/>
        </p:nvSpPr>
        <p:spPr>
          <a:xfrm>
            <a:off x="5424217" y="1268080"/>
            <a:ext cx="2294626"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Segmentation</a:t>
            </a:r>
          </a:p>
        </p:txBody>
      </p:sp>
      <p:sp>
        <p:nvSpPr>
          <p:cNvPr id="24" name="Rounded Rectangle 23"/>
          <p:cNvSpPr/>
          <p:nvPr/>
        </p:nvSpPr>
        <p:spPr>
          <a:xfrm>
            <a:off x="8101642" y="1268080"/>
            <a:ext cx="1551316"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Clustering</a:t>
            </a:r>
          </a:p>
        </p:txBody>
      </p:sp>
      <p:sp>
        <p:nvSpPr>
          <p:cNvPr id="25" name="Rounded Rectangle 24"/>
          <p:cNvSpPr/>
          <p:nvPr/>
        </p:nvSpPr>
        <p:spPr>
          <a:xfrm>
            <a:off x="9935833" y="1065319"/>
            <a:ext cx="2077887" cy="1069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Bounding Box with PCD</a:t>
            </a:r>
            <a:endParaRPr lang="en-US" sz="2400" b="1" dirty="0"/>
          </a:p>
        </p:txBody>
      </p:sp>
      <p:sp>
        <p:nvSpPr>
          <p:cNvPr id="26" name="Rounded Rectangle 25"/>
          <p:cNvSpPr/>
          <p:nvPr/>
        </p:nvSpPr>
        <p:spPr>
          <a:xfrm>
            <a:off x="267419" y="2681078"/>
            <a:ext cx="2294626" cy="129440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PCD </a:t>
            </a:r>
            <a:br>
              <a:rPr lang="en-US" sz="2400" b="1" dirty="0" smtClean="0"/>
            </a:br>
            <a:r>
              <a:rPr lang="en-US" sz="2400" b="1" dirty="0" smtClean="0"/>
              <a:t>Projection </a:t>
            </a:r>
            <a:r>
              <a:rPr lang="en-US" sz="2400" b="1" dirty="0"/>
              <a:t>on Camera</a:t>
            </a:r>
          </a:p>
        </p:txBody>
      </p:sp>
      <p:sp>
        <p:nvSpPr>
          <p:cNvPr id="28" name="Rounded Rectangle 27"/>
          <p:cNvSpPr/>
          <p:nvPr/>
        </p:nvSpPr>
        <p:spPr>
          <a:xfrm>
            <a:off x="3989720" y="2708993"/>
            <a:ext cx="2797053" cy="1238568"/>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Camera-</a:t>
            </a:r>
            <a:r>
              <a:rPr lang="en-US" sz="3200" dirty="0" err="1" smtClean="0"/>
              <a:t>lidar</a:t>
            </a:r>
            <a:r>
              <a:rPr lang="en-US" sz="3200" dirty="0" smtClean="0"/>
              <a:t/>
            </a:r>
            <a:br>
              <a:rPr lang="en-US" sz="3200" dirty="0" smtClean="0"/>
            </a:br>
            <a:r>
              <a:rPr lang="en-US" sz="3200" dirty="0" smtClean="0"/>
              <a:t>Fusion</a:t>
            </a:r>
            <a:endParaRPr lang="en-US" sz="3200" dirty="0"/>
          </a:p>
        </p:txBody>
      </p:sp>
      <p:cxnSp>
        <p:nvCxnSpPr>
          <p:cNvPr id="29" name="Straight Arrow Connector 28"/>
          <p:cNvCxnSpPr>
            <a:stCxn id="16" idx="3"/>
            <a:endCxn id="18" idx="1"/>
          </p:cNvCxnSpPr>
          <p:nvPr/>
        </p:nvCxnSpPr>
        <p:spPr>
          <a:xfrm flipV="1">
            <a:off x="2276721" y="1600197"/>
            <a:ext cx="1081830" cy="3"/>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a:endCxn id="23" idx="1"/>
          </p:cNvCxnSpPr>
          <p:nvPr/>
        </p:nvCxnSpPr>
        <p:spPr>
          <a:xfrm>
            <a:off x="4856671" y="1600197"/>
            <a:ext cx="567546"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3" idx="3"/>
            <a:endCxn id="24" idx="1"/>
          </p:cNvCxnSpPr>
          <p:nvPr/>
        </p:nvCxnSpPr>
        <p:spPr>
          <a:xfrm>
            <a:off x="7718843" y="1600197"/>
            <a:ext cx="382799"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4" idx="3"/>
            <a:endCxn id="25" idx="1"/>
          </p:cNvCxnSpPr>
          <p:nvPr/>
        </p:nvCxnSpPr>
        <p:spPr>
          <a:xfrm>
            <a:off x="9652958" y="1600197"/>
            <a:ext cx="282875" cy="0"/>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8870240" y="2603233"/>
            <a:ext cx="3085381" cy="145601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Tracked </a:t>
            </a:r>
            <a:r>
              <a:rPr lang="en-US" sz="2800" b="1" dirty="0" err="1" smtClean="0"/>
              <a:t>ObjectList</a:t>
            </a:r>
            <a:r>
              <a:rPr lang="en-US" sz="1600" b="1" dirty="0"/>
              <a:t/>
            </a:r>
            <a:br>
              <a:rPr lang="en-US" sz="1600" b="1" dirty="0"/>
            </a:br>
            <a:r>
              <a:rPr lang="en-US" sz="1600" b="1" dirty="0" smtClean="0"/>
              <a:t>Class, Id</a:t>
            </a:r>
            <a:r>
              <a:rPr lang="en-US" sz="1600" b="1" dirty="0"/>
              <a:t/>
            </a:r>
            <a:br>
              <a:rPr lang="en-US" sz="1600" b="1" dirty="0"/>
            </a:br>
            <a:r>
              <a:rPr lang="en-US" sz="1600" b="1" dirty="0" smtClean="0"/>
              <a:t>Location(</a:t>
            </a:r>
            <a:r>
              <a:rPr lang="en-US" sz="1600" b="1" dirty="0" err="1" smtClean="0"/>
              <a:t>x,y,z</a:t>
            </a:r>
            <a:r>
              <a:rPr lang="en-US" sz="1600" b="1" dirty="0" smtClean="0"/>
              <a:t>)</a:t>
            </a:r>
            <a:br>
              <a:rPr lang="en-US" sz="1600" b="1" dirty="0" smtClean="0"/>
            </a:br>
            <a:r>
              <a:rPr lang="en-US" sz="1600" b="1" dirty="0" smtClean="0"/>
              <a:t>Velocity and </a:t>
            </a:r>
            <a:r>
              <a:rPr lang="en-US" sz="1600" b="1" dirty="0" err="1" smtClean="0"/>
              <a:t>Acc</a:t>
            </a:r>
            <a:r>
              <a:rPr lang="en-US" sz="1600" b="1" dirty="0" smtClean="0"/>
              <a:t> (</a:t>
            </a:r>
            <a:r>
              <a:rPr lang="en-US" sz="1600" b="1" dirty="0" err="1" smtClean="0"/>
              <a:t>Vx</a:t>
            </a:r>
            <a:r>
              <a:rPr lang="en-US" sz="1600" b="1" dirty="0" smtClean="0"/>
              <a:t>, </a:t>
            </a:r>
            <a:r>
              <a:rPr lang="en-US" sz="1600" b="1" dirty="0" err="1" smtClean="0"/>
              <a:t>Vy</a:t>
            </a:r>
            <a:r>
              <a:rPr lang="en-US" sz="1600" b="1" dirty="0" smtClean="0"/>
              <a:t>, Ax, Ay)</a:t>
            </a:r>
            <a:endParaRPr lang="en-US" sz="1600" b="1" dirty="0"/>
          </a:p>
        </p:txBody>
      </p:sp>
      <p:cxnSp>
        <p:nvCxnSpPr>
          <p:cNvPr id="57" name="Straight Arrow Connector 56"/>
          <p:cNvCxnSpPr>
            <a:stCxn id="26" idx="3"/>
            <a:endCxn id="28" idx="1"/>
          </p:cNvCxnSpPr>
          <p:nvPr/>
        </p:nvCxnSpPr>
        <p:spPr>
          <a:xfrm flipV="1">
            <a:off x="2562045" y="3328277"/>
            <a:ext cx="1427675" cy="4"/>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3036500" y="4409987"/>
            <a:ext cx="4408098" cy="153451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67" name="Rounded Rectangle 66"/>
          <p:cNvSpPr/>
          <p:nvPr/>
        </p:nvSpPr>
        <p:spPr>
          <a:xfrm>
            <a:off x="3212266" y="4497164"/>
            <a:ext cx="1968979"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Features</a:t>
            </a:r>
            <a:r>
              <a:rPr lang="en-US" sz="1600" b="1" dirty="0"/>
              <a:t/>
            </a:r>
            <a:br>
              <a:rPr lang="en-US" sz="1600" b="1" dirty="0"/>
            </a:br>
            <a:r>
              <a:rPr lang="en-US" sz="1600" b="1" dirty="0" smtClean="0"/>
              <a:t>Extraction/Tracking</a:t>
            </a:r>
            <a:endParaRPr lang="en-US" sz="1600" b="1" dirty="0"/>
          </a:p>
        </p:txBody>
      </p:sp>
      <p:sp>
        <p:nvSpPr>
          <p:cNvPr id="68" name="Rounded Rectangle 67"/>
          <p:cNvSpPr/>
          <p:nvPr/>
        </p:nvSpPr>
        <p:spPr>
          <a:xfrm>
            <a:off x="9519516" y="4605795"/>
            <a:ext cx="2281420" cy="1148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Bounding Boxes with </a:t>
            </a:r>
            <a:r>
              <a:rPr lang="en-US" sz="2400" b="1" dirty="0" smtClean="0"/>
              <a:t>Classes and Ids</a:t>
            </a:r>
            <a:endParaRPr lang="en-US" sz="2400" b="1" dirty="0"/>
          </a:p>
        </p:txBody>
      </p:sp>
      <p:sp>
        <p:nvSpPr>
          <p:cNvPr id="69" name="Rounded Rectangle 68"/>
          <p:cNvSpPr/>
          <p:nvPr/>
        </p:nvSpPr>
        <p:spPr>
          <a:xfrm>
            <a:off x="5490720" y="4497163"/>
            <a:ext cx="1789981"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Objects </a:t>
            </a:r>
            <a:r>
              <a:rPr lang="en-US" sz="2400" b="1" dirty="0"/>
              <a:t>Tracking</a:t>
            </a:r>
          </a:p>
        </p:txBody>
      </p:sp>
      <p:sp>
        <p:nvSpPr>
          <p:cNvPr id="73" name="TextBox 72"/>
          <p:cNvSpPr txBox="1"/>
          <p:nvPr/>
        </p:nvSpPr>
        <p:spPr>
          <a:xfrm>
            <a:off x="3666233" y="5568917"/>
            <a:ext cx="3183147" cy="461665"/>
          </a:xfrm>
          <a:prstGeom prst="rect">
            <a:avLst/>
          </a:prstGeom>
          <a:noFill/>
        </p:spPr>
        <p:txBody>
          <a:bodyPr wrap="square" rtlCol="0">
            <a:spAutoFit/>
          </a:bodyPr>
          <a:lstStyle/>
          <a:p>
            <a:pPr algn="ctr"/>
            <a:r>
              <a:rPr lang="en-US" sz="2400" b="1" dirty="0"/>
              <a:t>Image Processing</a:t>
            </a:r>
          </a:p>
        </p:txBody>
      </p:sp>
      <p:sp>
        <p:nvSpPr>
          <p:cNvPr id="74" name="Rounded Rectangle 73"/>
          <p:cNvSpPr/>
          <p:nvPr/>
        </p:nvSpPr>
        <p:spPr>
          <a:xfrm>
            <a:off x="104601" y="4876722"/>
            <a:ext cx="1438456" cy="670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Images</a:t>
            </a:r>
          </a:p>
        </p:txBody>
      </p:sp>
      <p:cxnSp>
        <p:nvCxnSpPr>
          <p:cNvPr id="84" name="Straight Arrow Connector 83"/>
          <p:cNvCxnSpPr>
            <a:stCxn id="74" idx="3"/>
          </p:cNvCxnSpPr>
          <p:nvPr/>
        </p:nvCxnSpPr>
        <p:spPr>
          <a:xfrm>
            <a:off x="1543057" y="5211746"/>
            <a:ext cx="1493443" cy="2"/>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6" idx="3"/>
            <a:endCxn id="68" idx="1"/>
          </p:cNvCxnSpPr>
          <p:nvPr/>
        </p:nvCxnSpPr>
        <p:spPr>
          <a:xfrm>
            <a:off x="7444598" y="5177244"/>
            <a:ext cx="2074918" cy="2559"/>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7" idx="3"/>
            <a:endCxn id="69" idx="1"/>
          </p:cNvCxnSpPr>
          <p:nvPr/>
        </p:nvCxnSpPr>
        <p:spPr>
          <a:xfrm flipV="1">
            <a:off x="5181245" y="5062194"/>
            <a:ext cx="309475" cy="1"/>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74" idx="0"/>
            <a:endCxn id="26" idx="2"/>
          </p:cNvCxnSpPr>
          <p:nvPr/>
        </p:nvCxnSpPr>
        <p:spPr>
          <a:xfrm rot="5400000" flipH="1" flipV="1">
            <a:off x="668661" y="4130652"/>
            <a:ext cx="901239" cy="590903"/>
          </a:xfrm>
          <a:prstGeom prst="bentConnector3">
            <a:avLst>
              <a:gd name="adj1" fmla="val 50000"/>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2907718" y="6113216"/>
            <a:ext cx="4671585" cy="66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Objects Detection &amp; Recognition </a:t>
            </a:r>
            <a:endParaRPr lang="en-US" sz="2400" b="1" dirty="0"/>
          </a:p>
        </p:txBody>
      </p:sp>
      <p:cxnSp>
        <p:nvCxnSpPr>
          <p:cNvPr id="105" name="Elbow Connector 104"/>
          <p:cNvCxnSpPr>
            <a:stCxn id="74" idx="2"/>
            <a:endCxn id="100" idx="1"/>
          </p:cNvCxnSpPr>
          <p:nvPr/>
        </p:nvCxnSpPr>
        <p:spPr>
          <a:xfrm rot="16200000" flipH="1">
            <a:off x="1416492" y="4954106"/>
            <a:ext cx="898563" cy="2083889"/>
          </a:xfrm>
          <a:prstGeom prst="bentConnector2">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5" name="Elbow Connector 124"/>
          <p:cNvCxnSpPr>
            <a:stCxn id="100" idx="3"/>
            <a:endCxn id="68" idx="2"/>
          </p:cNvCxnSpPr>
          <p:nvPr/>
        </p:nvCxnSpPr>
        <p:spPr>
          <a:xfrm flipV="1">
            <a:off x="7579303" y="5753811"/>
            <a:ext cx="3080923" cy="691522"/>
          </a:xfrm>
          <a:prstGeom prst="bentConnector2">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28" idx="3"/>
            <a:endCxn id="36" idx="1"/>
          </p:cNvCxnSpPr>
          <p:nvPr/>
        </p:nvCxnSpPr>
        <p:spPr>
          <a:xfrm>
            <a:off x="6786773" y="3328277"/>
            <a:ext cx="2083467" cy="2962"/>
          </a:xfrm>
          <a:prstGeom prst="straightConnector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25" idx="2"/>
            <a:endCxn id="26" idx="0"/>
          </p:cNvCxnSpPr>
          <p:nvPr/>
        </p:nvCxnSpPr>
        <p:spPr>
          <a:xfrm rot="5400000">
            <a:off x="5921754" y="-2371946"/>
            <a:ext cx="546003" cy="9560045"/>
          </a:xfrm>
          <a:prstGeom prst="bentConnector3">
            <a:avLst>
              <a:gd name="adj1" fmla="val 27881"/>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68" idx="0"/>
            <a:endCxn id="28" idx="2"/>
          </p:cNvCxnSpPr>
          <p:nvPr/>
        </p:nvCxnSpPr>
        <p:spPr>
          <a:xfrm rot="16200000" flipV="1">
            <a:off x="7695120" y="1640688"/>
            <a:ext cx="658234" cy="5271979"/>
          </a:xfrm>
          <a:prstGeom prst="bentConnector3">
            <a:avLst>
              <a:gd name="adj1" fmla="val 50000"/>
            </a:avLst>
          </a:prstGeom>
          <a:ln w="28575">
            <a:solidFill>
              <a:schemeClr val="tx1"/>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61" name="Curved Left Arrow 160"/>
          <p:cNvSpPr/>
          <p:nvPr/>
        </p:nvSpPr>
        <p:spPr>
          <a:xfrm>
            <a:off x="7444598" y="5400136"/>
            <a:ext cx="465644" cy="948906"/>
          </a:xfrm>
          <a:prstGeom prst="curvedLef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3" name="Curved Left Arrow 162"/>
          <p:cNvSpPr/>
          <p:nvPr/>
        </p:nvSpPr>
        <p:spPr>
          <a:xfrm flipH="1" flipV="1">
            <a:off x="2516087" y="5374260"/>
            <a:ext cx="509086" cy="922514"/>
          </a:xfrm>
          <a:prstGeom prst="curvedLeftArrow">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9991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670" y="159391"/>
            <a:ext cx="11341915" cy="3539430"/>
          </a:xfrm>
          <a:prstGeom prst="rect">
            <a:avLst/>
          </a:prstGeom>
          <a:noFill/>
        </p:spPr>
        <p:txBody>
          <a:bodyPr wrap="square" rtlCol="0">
            <a:spAutoFit/>
          </a:bodyPr>
          <a:lstStyle/>
          <a:p>
            <a:r>
              <a:rPr lang="en-US" sz="4400" dirty="0">
                <a:hlinkClick r:id="rId2" action="ppaction://hlinkfile"/>
              </a:rPr>
              <a:t>05. Descriptor </a:t>
            </a:r>
            <a:r>
              <a:rPr lang="en-US" sz="4400" dirty="0" smtClean="0">
                <a:hlinkClick r:id="rId2" action="ppaction://hlinkfile"/>
              </a:rPr>
              <a:t>Matching</a:t>
            </a:r>
            <a:r>
              <a:rPr lang="en-US" sz="4400" dirty="0" smtClean="0"/>
              <a:t> (</a:t>
            </a:r>
            <a:r>
              <a:rPr lang="en-US" sz="4400" b="1" dirty="0"/>
              <a:t>Selecting </a:t>
            </a:r>
            <a:r>
              <a:rPr lang="en-US" sz="4400" b="1" dirty="0" smtClean="0"/>
              <a:t>Matches</a:t>
            </a:r>
            <a:r>
              <a:rPr lang="en-US" sz="4400" dirty="0" smtClean="0"/>
              <a:t>)</a:t>
            </a:r>
            <a:r>
              <a:rPr lang="en-US" dirty="0"/>
              <a:t/>
            </a:r>
            <a:br>
              <a:rPr lang="en-US" dirty="0"/>
            </a:br>
            <a:endParaRPr lang="en-US" dirty="0" smtClean="0"/>
          </a:p>
          <a:p>
            <a:pPr marL="800100" lvl="1" indent="-342900" fontAlgn="base">
              <a:buFont typeface="+mj-lt"/>
              <a:buAutoNum type="arabicPeriod"/>
            </a:pPr>
            <a:r>
              <a:rPr lang="en-US" dirty="0"/>
              <a:t>For each descriptor in the source image, find one or more best matches in the reference image.</a:t>
            </a:r>
          </a:p>
          <a:p>
            <a:pPr marL="800100" lvl="1" indent="-342900" fontAlgn="base">
              <a:buFont typeface="+mj-lt"/>
              <a:buAutoNum type="arabicPeriod"/>
            </a:pPr>
            <a:r>
              <a:rPr lang="en-US" dirty="0"/>
              <a:t>Switch the order of source and reference image.</a:t>
            </a:r>
          </a:p>
          <a:p>
            <a:pPr marL="800100" lvl="1" indent="-342900" fontAlgn="base">
              <a:buFont typeface="+mj-lt"/>
              <a:buAutoNum type="arabicPeriod"/>
            </a:pPr>
            <a:r>
              <a:rPr lang="en-US" dirty="0"/>
              <a:t>Repeat the matching procedure between source and reference image from step 1.</a:t>
            </a:r>
          </a:p>
          <a:p>
            <a:pPr marL="800100" lvl="1" indent="-342900" fontAlgn="base">
              <a:buFont typeface="+mj-lt"/>
              <a:buAutoNum type="arabicPeriod"/>
            </a:pPr>
            <a:r>
              <a:rPr lang="en-US" dirty="0"/>
              <a:t>Select those </a:t>
            </a:r>
            <a:r>
              <a:rPr lang="en-US" dirty="0" err="1"/>
              <a:t>keypoint</a:t>
            </a:r>
            <a:r>
              <a:rPr lang="en-US" dirty="0"/>
              <a:t> pairs whose descriptors are best matches in both directions.</a:t>
            </a:r>
          </a:p>
          <a:p>
            <a:r>
              <a:rPr lang="en-US" dirty="0"/>
              <a:t> </a:t>
            </a: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smtClean="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pic>
        <p:nvPicPr>
          <p:cNvPr id="2" name="Picture 1"/>
          <p:cNvPicPr>
            <a:picLocks noChangeAspect="1"/>
          </p:cNvPicPr>
          <p:nvPr/>
        </p:nvPicPr>
        <p:blipFill>
          <a:blip r:embed="rId3"/>
          <a:stretch>
            <a:fillRect/>
          </a:stretch>
        </p:blipFill>
        <p:spPr>
          <a:xfrm>
            <a:off x="2520778" y="2448821"/>
            <a:ext cx="7070511" cy="4409179"/>
          </a:xfrm>
          <a:prstGeom prst="rect">
            <a:avLst/>
          </a:prstGeom>
        </p:spPr>
      </p:pic>
    </p:spTree>
    <p:extLst>
      <p:ext uri="{BB962C8B-B14F-4D97-AF65-F5344CB8AC3E}">
        <p14:creationId xmlns:p14="http://schemas.microsoft.com/office/powerpoint/2010/main" val="3021250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3902" y="181155"/>
            <a:ext cx="7375585" cy="4893647"/>
          </a:xfrm>
          <a:prstGeom prst="rect">
            <a:avLst/>
          </a:prstGeom>
          <a:noFill/>
        </p:spPr>
        <p:txBody>
          <a:bodyPr wrap="square" rtlCol="0">
            <a:spAutoFit/>
          </a:bodyPr>
          <a:lstStyle/>
          <a:p>
            <a:r>
              <a:rPr lang="en-US" sz="9600" b="1" dirty="0"/>
              <a:t>Code</a:t>
            </a:r>
            <a:br>
              <a:rPr lang="en-US" sz="9600" b="1" dirty="0"/>
            </a:br>
            <a:r>
              <a:rPr lang="en-US" dirty="0" smtClean="0">
                <a:solidFill>
                  <a:srgbClr val="FF0000"/>
                </a:solidFill>
              </a:rPr>
              <a:t>descriptor_matching.cpp</a:t>
            </a:r>
          </a:p>
          <a:p>
            <a:r>
              <a:rPr lang="en-US" dirty="0" smtClean="0">
                <a:solidFill>
                  <a:srgbClr val="FF0000"/>
                </a:solidFill>
              </a:rPr>
              <a:t>Results: </a:t>
            </a:r>
          </a:p>
          <a:p>
            <a:pPr marL="742950" lvl="1" indent="-285750">
              <a:buFont typeface="Wingdings" panose="05000000000000000000" pitchFamily="2" charset="2"/>
              <a:buChar char="ü"/>
            </a:pPr>
            <a:r>
              <a:rPr lang="en-US" dirty="0"/>
              <a:t>BF matching cross-check=0 (NN) with n=100 matches in 8.10582 </a:t>
            </a:r>
            <a:r>
              <a:rPr lang="en-US" dirty="0" err="1" smtClean="0"/>
              <a:t>ms</a:t>
            </a: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smtClean="0"/>
          </a:p>
          <a:p>
            <a:pPr marL="742950" lvl="1" indent="-285750">
              <a:buFont typeface="Wingdings" panose="05000000000000000000" pitchFamily="2" charset="2"/>
              <a:buChar char="ü"/>
            </a:pPr>
            <a:r>
              <a:rPr lang="en-US" dirty="0" smtClean="0"/>
              <a:t>Try other combinations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 y="2517337"/>
            <a:ext cx="12028098" cy="1815836"/>
          </a:xfrm>
          <a:prstGeom prst="rect">
            <a:avLst/>
          </a:prstGeom>
        </p:spPr>
      </p:pic>
    </p:spTree>
    <p:extLst>
      <p:ext uri="{BB962C8B-B14F-4D97-AF65-F5344CB8AC3E}">
        <p14:creationId xmlns:p14="http://schemas.microsoft.com/office/powerpoint/2010/main" val="387892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ounded Rectangle 13"/>
          <p:cNvSpPr/>
          <p:nvPr/>
        </p:nvSpPr>
        <p:spPr>
          <a:xfrm>
            <a:off x="5313869" y="2472876"/>
            <a:ext cx="5193102" cy="203011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2" name="Title 1"/>
          <p:cNvSpPr>
            <a:spLocks noGrp="1"/>
          </p:cNvSpPr>
          <p:nvPr>
            <p:ph type="title"/>
          </p:nvPr>
        </p:nvSpPr>
        <p:spPr>
          <a:xfrm>
            <a:off x="0" y="0"/>
            <a:ext cx="10515600" cy="1325563"/>
          </a:xfrm>
        </p:spPr>
        <p:txBody>
          <a:bodyPr/>
          <a:lstStyle/>
          <a:p>
            <a:r>
              <a:rPr lang="en-US" dirty="0"/>
              <a:t>Camera Image </a:t>
            </a:r>
            <a:r>
              <a:rPr lang="en-US" dirty="0" smtClean="0"/>
              <a:t>processing Block Diagram</a:t>
            </a:r>
            <a:endParaRPr lang="en-US" dirty="0"/>
          </a:p>
        </p:txBody>
      </p:sp>
      <p:sp>
        <p:nvSpPr>
          <p:cNvPr id="6" name="Rounded Rectangle 5"/>
          <p:cNvSpPr/>
          <p:nvPr/>
        </p:nvSpPr>
        <p:spPr>
          <a:xfrm>
            <a:off x="5889682" y="2872595"/>
            <a:ext cx="1789981"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Feature</a:t>
            </a:r>
            <a:br>
              <a:rPr lang="en-US" sz="2400" b="1" dirty="0" smtClean="0"/>
            </a:br>
            <a:r>
              <a:rPr lang="en-US" sz="2400" b="1" dirty="0" smtClean="0"/>
              <a:t>Extraction</a:t>
            </a:r>
            <a:endParaRPr lang="en-US" sz="2400" b="1" dirty="0"/>
          </a:p>
        </p:txBody>
      </p:sp>
      <p:sp>
        <p:nvSpPr>
          <p:cNvPr id="9" name="Rounded Rectangle 8"/>
          <p:cNvSpPr/>
          <p:nvPr/>
        </p:nvSpPr>
        <p:spPr>
          <a:xfrm>
            <a:off x="8078637" y="2872594"/>
            <a:ext cx="1789981" cy="113006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Feature Tracking</a:t>
            </a:r>
          </a:p>
        </p:txBody>
      </p:sp>
      <p:cxnSp>
        <p:nvCxnSpPr>
          <p:cNvPr id="13" name="Straight Arrow Connector 12"/>
          <p:cNvCxnSpPr>
            <a:stCxn id="6" idx="3"/>
            <a:endCxn id="9" idx="1"/>
          </p:cNvCxnSpPr>
          <p:nvPr/>
        </p:nvCxnSpPr>
        <p:spPr>
          <a:xfrm flipV="1">
            <a:off x="7679663" y="3437625"/>
            <a:ext cx="39897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1" idx="3"/>
            <a:endCxn id="6" idx="1"/>
          </p:cNvCxnSpPr>
          <p:nvPr/>
        </p:nvCxnSpPr>
        <p:spPr>
          <a:xfrm>
            <a:off x="2605178" y="3437623"/>
            <a:ext cx="3284504"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70604" y="4041323"/>
            <a:ext cx="3183147" cy="461665"/>
          </a:xfrm>
          <a:prstGeom prst="rect">
            <a:avLst/>
          </a:prstGeom>
          <a:noFill/>
        </p:spPr>
        <p:txBody>
          <a:bodyPr wrap="square" rtlCol="0">
            <a:spAutoFit/>
          </a:bodyPr>
          <a:lstStyle/>
          <a:p>
            <a:pPr algn="ctr"/>
            <a:r>
              <a:rPr lang="en-US" sz="2400" b="1" dirty="0"/>
              <a:t>Image Processing</a:t>
            </a:r>
          </a:p>
        </p:txBody>
      </p:sp>
      <p:sp>
        <p:nvSpPr>
          <p:cNvPr id="21" name="Rounded Rectangle 20"/>
          <p:cNvSpPr/>
          <p:nvPr/>
        </p:nvSpPr>
        <p:spPr>
          <a:xfrm>
            <a:off x="431322" y="2700064"/>
            <a:ext cx="2173856" cy="14751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t>Images</a:t>
            </a:r>
            <a:endParaRPr lang="en-US" sz="3200" dirty="0"/>
          </a:p>
        </p:txBody>
      </p:sp>
    </p:spTree>
    <p:extLst>
      <p:ext uri="{BB962C8B-B14F-4D97-AF65-F5344CB8AC3E}">
        <p14:creationId xmlns:p14="http://schemas.microsoft.com/office/powerpoint/2010/main" val="2496081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err="1" smtClean="0"/>
              <a:t>OpenCV</a:t>
            </a:r>
            <a:r>
              <a:rPr lang="en-US" dirty="0" smtClean="0"/>
              <a:t> using C++</a:t>
            </a:r>
            <a:endParaRPr lang="en-US" dirty="0"/>
          </a:p>
        </p:txBody>
      </p:sp>
      <p:pic>
        <p:nvPicPr>
          <p:cNvPr id="3" name="Picture 2"/>
          <p:cNvPicPr>
            <a:picLocks noChangeAspect="1"/>
          </p:cNvPicPr>
          <p:nvPr/>
        </p:nvPicPr>
        <p:blipFill>
          <a:blip r:embed="rId2"/>
          <a:stretch>
            <a:fillRect/>
          </a:stretch>
        </p:blipFill>
        <p:spPr>
          <a:xfrm>
            <a:off x="4416823" y="317724"/>
            <a:ext cx="580746" cy="690113"/>
          </a:xfrm>
          <a:prstGeom prst="rect">
            <a:avLst/>
          </a:prstGeom>
        </p:spPr>
      </p:pic>
      <p:pic>
        <p:nvPicPr>
          <p:cNvPr id="4" name="Picture 3"/>
          <p:cNvPicPr>
            <a:picLocks noChangeAspect="1"/>
          </p:cNvPicPr>
          <p:nvPr/>
        </p:nvPicPr>
        <p:blipFill>
          <a:blip r:embed="rId3"/>
          <a:stretch>
            <a:fillRect/>
          </a:stretch>
        </p:blipFill>
        <p:spPr>
          <a:xfrm>
            <a:off x="69011" y="1141106"/>
            <a:ext cx="11628408" cy="5702197"/>
          </a:xfrm>
          <a:prstGeom prst="rect">
            <a:avLst/>
          </a:prstGeom>
        </p:spPr>
      </p:pic>
      <p:sp>
        <p:nvSpPr>
          <p:cNvPr id="5" name="Rectangle 4"/>
          <p:cNvSpPr/>
          <p:nvPr/>
        </p:nvSpPr>
        <p:spPr>
          <a:xfrm>
            <a:off x="5122079" y="1299683"/>
            <a:ext cx="2865981"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541608" y="2567325"/>
            <a:ext cx="2952823"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806334" y="4220720"/>
            <a:ext cx="7658866"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34893" y="4473792"/>
            <a:ext cx="1034946"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04418" y="5500350"/>
            <a:ext cx="5697246" cy="253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090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39173"/>
          <a:stretch/>
        </p:blipFill>
        <p:spPr>
          <a:xfrm>
            <a:off x="150421" y="396455"/>
            <a:ext cx="11950553" cy="3563070"/>
          </a:xfrm>
          <a:prstGeom prst="rect">
            <a:avLst/>
          </a:prstGeom>
        </p:spPr>
      </p:pic>
      <p:sp>
        <p:nvSpPr>
          <p:cNvPr id="2" name="TextBox 1"/>
          <p:cNvSpPr txBox="1"/>
          <p:nvPr/>
        </p:nvSpPr>
        <p:spPr>
          <a:xfrm>
            <a:off x="1388853" y="4287328"/>
            <a:ext cx="8048445" cy="2062103"/>
          </a:xfrm>
          <a:prstGeom prst="rect">
            <a:avLst/>
          </a:prstGeom>
          <a:noFill/>
        </p:spPr>
        <p:txBody>
          <a:bodyPr wrap="square" rtlCol="0">
            <a:spAutoFit/>
          </a:bodyPr>
          <a:lstStyle/>
          <a:p>
            <a:r>
              <a:rPr lang="en-US" sz="3200" dirty="0" smtClean="0">
                <a:solidFill>
                  <a:srgbClr val="FF0000"/>
                </a:solidFill>
              </a:rPr>
              <a:t>CODE:</a:t>
            </a:r>
          </a:p>
          <a:p>
            <a:pPr marL="742950" lvl="1" indent="-285750">
              <a:buFont typeface="Arial" panose="020B0604020202020204" pitchFamily="34" charset="0"/>
              <a:buChar char="•"/>
            </a:pPr>
            <a:r>
              <a:rPr lang="en-US" sz="3200" dirty="0" smtClean="0"/>
              <a:t>create_matrix.cpp  </a:t>
            </a:r>
          </a:p>
          <a:p>
            <a:pPr marL="742950" lvl="1" indent="-285750">
              <a:buFont typeface="Arial" panose="020B0604020202020204" pitchFamily="34" charset="0"/>
              <a:buChar char="•"/>
            </a:pPr>
            <a:r>
              <a:rPr lang="en-US" sz="3200" dirty="0" smtClean="0"/>
              <a:t>change_pixels.cpp </a:t>
            </a:r>
          </a:p>
          <a:p>
            <a:pPr marL="742950" lvl="1" indent="-285750">
              <a:buFont typeface="Arial" panose="020B0604020202020204" pitchFamily="34" charset="0"/>
              <a:buChar char="•"/>
            </a:pPr>
            <a:r>
              <a:rPr lang="en-US" sz="3200" dirty="0" smtClean="0"/>
              <a:t>load_image_3.cpp</a:t>
            </a:r>
            <a:endParaRPr lang="en-US" sz="3200" dirty="0"/>
          </a:p>
        </p:txBody>
      </p:sp>
    </p:spTree>
    <p:extLst>
      <p:ext uri="{BB962C8B-B14F-4D97-AF65-F5344CB8AC3E}">
        <p14:creationId xmlns:p14="http://schemas.microsoft.com/office/powerpoint/2010/main" val="2717529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u="sng" dirty="0" smtClean="0">
                <a:solidFill>
                  <a:srgbClr val="0070C0"/>
                </a:solidFill>
              </a:rPr>
              <a:t>0.Image </a:t>
            </a:r>
            <a:r>
              <a:rPr lang="en-US" u="sng" dirty="0">
                <a:solidFill>
                  <a:srgbClr val="0070C0"/>
                </a:solidFill>
              </a:rPr>
              <a:t>Filters and Gaussian Smoothing</a:t>
            </a:r>
          </a:p>
        </p:txBody>
      </p:sp>
      <p:pic>
        <p:nvPicPr>
          <p:cNvPr id="8" name="Picture 7"/>
          <p:cNvPicPr>
            <a:picLocks noChangeAspect="1"/>
          </p:cNvPicPr>
          <p:nvPr/>
        </p:nvPicPr>
        <p:blipFill>
          <a:blip r:embed="rId2"/>
          <a:stretch>
            <a:fillRect/>
          </a:stretch>
        </p:blipFill>
        <p:spPr>
          <a:xfrm>
            <a:off x="466725" y="1325563"/>
            <a:ext cx="11725275" cy="5495925"/>
          </a:xfrm>
          <a:prstGeom prst="rect">
            <a:avLst/>
          </a:prstGeom>
        </p:spPr>
      </p:pic>
      <p:sp>
        <p:nvSpPr>
          <p:cNvPr id="9" name="TextBox 8"/>
          <p:cNvSpPr txBox="1"/>
          <p:nvPr/>
        </p:nvSpPr>
        <p:spPr>
          <a:xfrm>
            <a:off x="2924355" y="1457864"/>
            <a:ext cx="4416724" cy="369332"/>
          </a:xfrm>
          <a:prstGeom prst="rect">
            <a:avLst/>
          </a:prstGeom>
          <a:noFill/>
        </p:spPr>
        <p:txBody>
          <a:bodyPr wrap="square" rtlCol="0">
            <a:spAutoFit/>
          </a:bodyPr>
          <a:lstStyle/>
          <a:p>
            <a:r>
              <a:rPr lang="en-US" b="1" dirty="0" smtClean="0"/>
              <a:t>Used for noise Reduction</a:t>
            </a:r>
            <a:endParaRPr lang="en-US" b="1" dirty="0"/>
          </a:p>
        </p:txBody>
      </p:sp>
    </p:spTree>
    <p:extLst>
      <p:ext uri="{BB962C8B-B14F-4D97-AF65-F5344CB8AC3E}">
        <p14:creationId xmlns:p14="http://schemas.microsoft.com/office/powerpoint/2010/main" val="1729920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u="sng" dirty="0" smtClean="0">
                <a:solidFill>
                  <a:srgbClr val="0070C0"/>
                </a:solidFill>
              </a:rPr>
              <a:t>0.Image </a:t>
            </a:r>
            <a:r>
              <a:rPr lang="en-US" u="sng" dirty="0">
                <a:solidFill>
                  <a:srgbClr val="0070C0"/>
                </a:solidFill>
              </a:rPr>
              <a:t>Filters and Gaussian Smoothing</a:t>
            </a:r>
          </a:p>
        </p:txBody>
      </p:sp>
      <p:pic>
        <p:nvPicPr>
          <p:cNvPr id="7" name="Picture 6"/>
          <p:cNvPicPr>
            <a:picLocks noChangeAspect="1"/>
          </p:cNvPicPr>
          <p:nvPr/>
        </p:nvPicPr>
        <p:blipFill>
          <a:blip r:embed="rId2"/>
          <a:stretch>
            <a:fillRect/>
          </a:stretch>
        </p:blipFill>
        <p:spPr>
          <a:xfrm>
            <a:off x="552090" y="1244439"/>
            <a:ext cx="11421348" cy="5311636"/>
          </a:xfrm>
          <a:prstGeom prst="rect">
            <a:avLst/>
          </a:prstGeom>
        </p:spPr>
      </p:pic>
    </p:spTree>
    <p:extLst>
      <p:ext uri="{BB962C8B-B14F-4D97-AF65-F5344CB8AC3E}">
        <p14:creationId xmlns:p14="http://schemas.microsoft.com/office/powerpoint/2010/main" val="2352323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9781" y="146649"/>
            <a:ext cx="4804913" cy="2123658"/>
          </a:xfrm>
          <a:prstGeom prst="rect">
            <a:avLst/>
          </a:prstGeom>
          <a:noFill/>
        </p:spPr>
        <p:txBody>
          <a:bodyPr wrap="square" rtlCol="0">
            <a:spAutoFit/>
          </a:bodyPr>
          <a:lstStyle/>
          <a:p>
            <a:r>
              <a:rPr lang="en-US" sz="9600" b="1" dirty="0"/>
              <a:t>Code</a:t>
            </a:r>
            <a:br>
              <a:rPr lang="en-US" sz="9600" b="1" dirty="0"/>
            </a:br>
            <a:r>
              <a:rPr lang="en-US" b="1" dirty="0" smtClean="0">
                <a:solidFill>
                  <a:srgbClr val="FF0000"/>
                </a:solidFill>
              </a:rPr>
              <a:t>gaussian_smoothing.cpp</a:t>
            </a:r>
          </a:p>
          <a:p>
            <a:r>
              <a:rPr lang="en-US" b="1" dirty="0" smtClean="0">
                <a:solidFill>
                  <a:srgbClr val="FF0000"/>
                </a:solidFill>
              </a:rPr>
              <a:t>Results:</a:t>
            </a:r>
            <a:endParaRPr lang="en-US" dirty="0"/>
          </a:p>
        </p:txBody>
      </p:sp>
      <p:pic>
        <p:nvPicPr>
          <p:cNvPr id="5" name="Picture 4"/>
          <p:cNvPicPr>
            <a:picLocks noChangeAspect="1"/>
          </p:cNvPicPr>
          <p:nvPr/>
        </p:nvPicPr>
        <p:blipFill>
          <a:blip r:embed="rId2"/>
          <a:stretch>
            <a:fillRect/>
          </a:stretch>
        </p:blipFill>
        <p:spPr>
          <a:xfrm>
            <a:off x="3282170" y="4229533"/>
            <a:ext cx="8674250" cy="2568081"/>
          </a:xfrm>
          <a:prstGeom prst="rect">
            <a:avLst/>
          </a:prstGeom>
        </p:spPr>
      </p:pic>
      <p:pic>
        <p:nvPicPr>
          <p:cNvPr id="7" name="Picture 6"/>
          <p:cNvPicPr>
            <a:picLocks noChangeAspect="1"/>
          </p:cNvPicPr>
          <p:nvPr/>
        </p:nvPicPr>
        <p:blipFill>
          <a:blip r:embed="rId3"/>
          <a:stretch>
            <a:fillRect/>
          </a:stretch>
        </p:blipFill>
        <p:spPr>
          <a:xfrm>
            <a:off x="3282170" y="1131620"/>
            <a:ext cx="8655979" cy="2707135"/>
          </a:xfrm>
          <a:prstGeom prst="rect">
            <a:avLst/>
          </a:prstGeom>
        </p:spPr>
      </p:pic>
    </p:spTree>
    <p:extLst>
      <p:ext uri="{BB962C8B-B14F-4D97-AF65-F5344CB8AC3E}">
        <p14:creationId xmlns:p14="http://schemas.microsoft.com/office/powerpoint/2010/main" val="2518368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1291</TotalTime>
  <Words>827</Words>
  <Application>Microsoft Office PowerPoint</Application>
  <PresentationFormat>Widescreen</PresentationFormat>
  <Paragraphs>178</Paragraphs>
  <Slides>31</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Office Theme</vt:lpstr>
      <vt:lpstr>Lidar Project Feedback  Same team in  Following Assignments  </vt:lpstr>
      <vt:lpstr>Camera Image processing</vt:lpstr>
      <vt:lpstr>Lidar-Camera Fusion Block Diagram</vt:lpstr>
      <vt:lpstr>Camera Image processing Block Diagram</vt:lpstr>
      <vt:lpstr>OpenCV using C++</vt:lpstr>
      <vt:lpstr>PowerPoint Presentation</vt:lpstr>
      <vt:lpstr>0.Image Filters and Gaussian Smoothing</vt:lpstr>
      <vt:lpstr>0.Image Filters and Gaussian Smoothing</vt:lpstr>
      <vt:lpstr>PowerPoint Presentation</vt:lpstr>
      <vt:lpstr>01. Intensity Gradient and Filtering</vt:lpstr>
      <vt:lpstr>01. Intensity Gradient and Filtering</vt:lpstr>
      <vt:lpstr>01. Intensity Gradient and Filtering</vt:lpstr>
      <vt:lpstr>02. Harris Corner Detection</vt:lpstr>
      <vt:lpstr>02. Harris Corner Detection</vt:lpstr>
      <vt:lpstr>Code cornerness_harris.cpp</vt:lpstr>
      <vt:lpstr>02. Haris Corner Detection</vt:lpstr>
      <vt:lpstr>02. Haris Corner Detection</vt:lpstr>
      <vt:lpstr>03. Overview of Popular Keypoint Detectors</vt:lpstr>
      <vt:lpstr>03. Overview of Popular Keypoint Detectors</vt:lpstr>
      <vt:lpstr>03. Overview of Popular Keypoint Detectors</vt:lpstr>
      <vt:lpstr>             Code detect_keypoints.cpp Use the OpenCV library to add the FAST detector in addition to the already implemented Shi-Tomasi detector and compare both algorithms with regard to  (a) number of keypoints,  (b) distribution of keypoints over the image and  (c) processing speed.  Describe your observations with a special focus on the preceding vehicle.</vt:lpstr>
      <vt:lpstr>             Code detect_keypoints.cpp results:     </vt:lpstr>
      <vt:lpstr>04. Gradient-based vs. Binary Descriptors</vt:lpstr>
      <vt:lpstr>04. Gradient-based vs. Binary Descriptors</vt:lpstr>
      <vt:lpstr>04. Gradient-based vs. Binary Descriptors</vt:lpstr>
      <vt:lpstr>04. Gradient-based vs. Binary Descriptors</vt:lpstr>
      <vt:lpstr>04. Gradient-based vs. Binary Descriptors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Image processing</dc:title>
  <dc:creator>Omar Elzaafarany</dc:creator>
  <cp:lastModifiedBy>Omar Elzaafarany</cp:lastModifiedBy>
  <cp:revision>86</cp:revision>
  <dcterms:created xsi:type="dcterms:W3CDTF">2021-10-26T01:42:10Z</dcterms:created>
  <dcterms:modified xsi:type="dcterms:W3CDTF">2021-10-30T12:38:50Z</dcterms:modified>
</cp:coreProperties>
</file>